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07" r:id="rId3"/>
    <p:sldId id="308" r:id="rId4"/>
    <p:sldId id="303" r:id="rId5"/>
    <p:sldId id="304" r:id="rId6"/>
    <p:sldId id="256" r:id="rId7"/>
    <p:sldId id="257" r:id="rId8"/>
    <p:sldId id="316" r:id="rId9"/>
    <p:sldId id="319" r:id="rId10"/>
    <p:sldId id="320" r:id="rId11"/>
    <p:sldId id="321" r:id="rId12"/>
    <p:sldId id="315" r:id="rId13"/>
    <p:sldId id="317" r:id="rId14"/>
    <p:sldId id="318" r:id="rId15"/>
    <p:sldId id="322" r:id="rId16"/>
    <p:sldId id="323" r:id="rId17"/>
    <p:sldId id="324" r:id="rId18"/>
    <p:sldId id="325" r:id="rId19"/>
    <p:sldId id="272" r:id="rId20"/>
    <p:sldId id="326" r:id="rId21"/>
    <p:sldId id="269" r:id="rId22"/>
    <p:sldId id="266" r:id="rId23"/>
    <p:sldId id="268" r:id="rId24"/>
  </p:sldIdLst>
  <p:sldSz cx="9144000" cy="6858000" type="screen4x3"/>
  <p:notesSz cx="6742113" cy="98726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1D40C-8371-487E-B0F6-4F9D5EC6F576}" type="datetimeFigureOut">
              <a:rPr lang="th-TH" smtClean="0"/>
              <a:t>20/07/58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586AA-5326-462D-8D18-D65826F0BE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922437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EF7CE-FCE0-4C99-B188-5366BF3AEECE}" type="datetimeFigureOut">
              <a:rPr lang="th-TH" smtClean="0"/>
              <a:t>20/07/58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0CF85-E3FF-4898-B27F-7F16D694E7B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819686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03A5-9C31-4E09-86F4-C2F714DB3634}" type="datetime1">
              <a:rPr lang="th-TH" smtClean="0"/>
              <a:t>20/07/58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49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B1CE-3279-4B00-BA47-6641436D68F4}" type="datetime1">
              <a:rPr lang="th-TH" smtClean="0"/>
              <a:t>20/07/58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916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575D-AB75-4C34-93E0-737750EA2439}" type="datetime1">
              <a:rPr lang="th-TH" smtClean="0"/>
              <a:t>20/07/58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009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C720-B665-4D15-9533-9B2A4DC80935}" type="datetime1">
              <a:rPr lang="th-TH" smtClean="0"/>
              <a:t>20/07/58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585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4EA-6F38-4B66-9DA4-7FE2FC1C8A2E}" type="datetime1">
              <a:rPr lang="th-TH" smtClean="0"/>
              <a:t>20/07/58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3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A70B-950A-4EC9-9D98-4CB41FDD0884}" type="datetime1">
              <a:rPr lang="th-TH" smtClean="0"/>
              <a:t>20/07/58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746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F188-5FD3-49FC-B6DA-4782C031EA7D}" type="datetime1">
              <a:rPr lang="th-TH" smtClean="0"/>
              <a:t>20/07/58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17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FADE-CD44-4BDA-A957-EADFAE16B614}" type="datetime1">
              <a:rPr lang="th-TH" smtClean="0"/>
              <a:t>20/07/58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223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6293-B9AC-4995-A6D9-9A0B4A35DCA6}" type="datetime1">
              <a:rPr lang="th-TH" smtClean="0"/>
              <a:t>20/07/58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854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4724-B25B-48A4-B141-D8FA0A0F86FF}" type="datetime1">
              <a:rPr lang="th-TH" smtClean="0"/>
              <a:t>20/07/58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52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46E2-0CD6-4CC0-BEF1-3CCAE6BE72B1}" type="datetime1">
              <a:rPr lang="th-TH" smtClean="0"/>
              <a:t>20/07/58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013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CBD7-AA6E-4B96-A5E1-77B37529E0A0}" type="datetime1">
              <a:rPr lang="th-TH" smtClean="0"/>
              <a:t>20/07/58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7B52-B7D6-4BA6-95CE-D2587E952F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87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359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ອົງການ</a:t>
            </a:r>
            <a:r>
              <a:rPr lang="en-US" sz="3600" b="1" dirty="0" err="1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ໄອຍະການ</a:t>
            </a:r>
            <a:r>
              <a:rPr lang="en-US" sz="3600" b="1" dirty="0" err="1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ປະຊາຊົນເຂດ</a:t>
            </a:r>
            <a:r>
              <a:rPr lang="en-US" sz="3200" b="1" dirty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3200" b="1" dirty="0" err="1" smtClean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ກົນໄກການຕິດຕາມກວດກາການແກ້ໄຂຄະດີຄົບວົງຈອນ</a:t>
            </a:r>
            <a: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</a:br>
            <a:endParaRPr lang="th-TH" sz="3200" b="1" dirty="0">
              <a:solidFill>
                <a:srgbClr val="FF0000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222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86566"/>
              </p:ext>
            </p:extLst>
          </p:nvPr>
        </p:nvGraphicFramePr>
        <p:xfrm>
          <a:off x="395536" y="1700807"/>
          <a:ext cx="8208914" cy="43204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3"/>
                <a:gridCol w="809843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62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/2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ເລຂາ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</a:t>
                      </a: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ໜ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7 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ຫົວໜ້າ</a:t>
                      </a: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ຂະແໜງ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1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en-US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r>
                        <a:rPr lang="en-US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ໃບຕິດຕາມການບໍລິຫານຄະດີຂັ້ນຕົ້ນ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ແຂວງ-ນະຄອນ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10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95536" y="908720"/>
            <a:ext cx="79928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thaiDi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ເລກທີຄະດີຂາເຂົ້າ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……./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ອຍກ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 ຂ-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ນວ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ລົງວັນທີ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……/……/……</a:t>
            </a:r>
          </a:p>
          <a:p>
            <a:pPr marL="457200" indent="-457200" algn="thaiDist">
              <a:buAutoNum type="arabicPeriod"/>
            </a:pPr>
            <a:endParaRPr lang="th-TH" sz="24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0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037220"/>
              </p:ext>
            </p:extLst>
          </p:nvPr>
        </p:nvGraphicFramePr>
        <p:xfrm>
          <a:off x="395536" y="1700807"/>
          <a:ext cx="8208914" cy="3168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3"/>
                <a:gridCol w="809843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62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7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ພະນັກງານພິມຄອມພິວເຕີ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້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8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ເລຂາ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ຫົວໜ້າ</a:t>
                      </a: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/ຮອງຫົວໜ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9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ຂາເຂົ້າ-ຂາອອກ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1/2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15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ໃບຕິດຕາມການບໍລິຫານຄະດີຂັ້ນຕົ້ນ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ແຂວງ-ນະຄອນ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11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95536" y="908720"/>
            <a:ext cx="79928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thaiDi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ເລກທີຄະດີຂາເຂົ້າ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……./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ອຍກ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 ຂ-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ນວ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ລົງວັນທີ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……/……/……</a:t>
            </a:r>
          </a:p>
          <a:p>
            <a:pPr marL="457200" indent="-457200" algn="thaiDist">
              <a:buAutoNum type="arabicPeriod"/>
            </a:pPr>
            <a:endParaRPr lang="th-TH" sz="24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293096"/>
            <a:ext cx="338437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ລວມ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4869160"/>
            <a:ext cx="8208912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ມາດຕາ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152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ຂອງກົດໝາຍວ່າດ້ວຍການດໍາເນີນຄະດີອາຍາ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ໝາຍເຫດ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: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ຖ້າມີການຊັກຊ້າໃຫ້ຂຽນສາເຫດ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…………………………………………</a:t>
            </a:r>
          </a:p>
          <a:p>
            <a:pPr algn="thaiDist"/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   …………………………………………………………………………….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0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840760" cy="936104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27584" y="3212976"/>
            <a:ext cx="2016224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  <a:endParaRPr lang="en-US" sz="1600" b="1" dirty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=1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123728" y="1243608"/>
            <a:ext cx="2761456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ເລຂາຫົວໜ້າ ອຍກ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2=</a:t>
            </a:r>
            <a:r>
              <a:rPr lang="en-US" sz="1600" b="1" dirty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8=.2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72200" y="3212976"/>
            <a:ext cx="2003648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ພະນັກງານໄອຍະການ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4=17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880720" y="5157192"/>
            <a:ext cx="2507704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 ຂະແໜງ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5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=1 ວ</a:t>
            </a:r>
          </a:p>
        </p:txBody>
      </p:sp>
      <p:sp>
        <p:nvSpPr>
          <p:cNvPr id="39" name="Oval 38"/>
          <p:cNvSpPr/>
          <p:nvPr/>
        </p:nvSpPr>
        <p:spPr>
          <a:xfrm>
            <a:off x="6156176" y="249289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6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619672" y="1844824"/>
            <a:ext cx="0" cy="136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19672" y="1844824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70384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1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436096" y="1459632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3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80312" y="2636912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4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80312" y="2492896"/>
            <a:ext cx="0" cy="6949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452320" y="477200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5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880720" y="1243608"/>
            <a:ext cx="2507704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=2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6=.2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85184" y="1844824"/>
            <a:ext cx="10549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156176" y="2492896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452320" y="4437112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419872" y="3212976"/>
            <a:ext cx="2088232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ພ/ງ ພິມຄອມພິວເຕີ້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7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292080" y="2827784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7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292080" y="2204864"/>
            <a:ext cx="0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211960" y="2492896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211960" y="249289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8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292080" y="2204864"/>
            <a:ext cx="58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11760" y="2492896"/>
            <a:ext cx="0" cy="6949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411760" y="2827784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9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23528" y="3573016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23528" y="4077072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1594520" y="141277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2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12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670992" y="260648"/>
            <a:ext cx="7861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ຄຸ້ມຄອງການແກ້ໄຂຄະດີ</a:t>
            </a: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ຄົບວົງຈອນ</a:t>
            </a:r>
            <a:r>
              <a:rPr lang="en-US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ຢູ່ອົງການໄອຍະການປະຊາຊົນ</a:t>
            </a:r>
            <a:r>
              <a:rPr lang="en-US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ແຂວງ-ນະຄອນ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899592" y="5178896"/>
            <a:ext cx="2964904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ຂັ້ນອຸທອນ</a:t>
            </a:r>
            <a:endParaRPr lang="en-US" sz="2000" b="1" dirty="0" smtClean="0">
              <a:latin typeface="Phetsarath OT" pitchFamily="2" charset="0"/>
              <a:cs typeface="Phetsarath OT" pitchFamily="2" charset="0"/>
            </a:endParaRPr>
          </a:p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ລວມ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30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ວັນ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08529"/>
              </p:ext>
            </p:extLst>
          </p:nvPr>
        </p:nvGraphicFramePr>
        <p:xfrm>
          <a:off x="395536" y="1700807"/>
          <a:ext cx="8208914" cy="43204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3"/>
                <a:gridCol w="809843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62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ເລຂາ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</a:t>
                      </a: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ໜ້າ/ຮອງຫົວໜ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17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ຫົວໜ້າ</a:t>
                      </a: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ຂະແໜງ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1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en-US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r>
                        <a:rPr lang="en-US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ໃບຕິດຕາມການບໍລິຫານຄະດີຂັ້ນຕົ້ນ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ແຂວງ-ນະຄອນ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13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95536" y="908720"/>
            <a:ext cx="79928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thaiDi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ເລກທີຄະດີຂາເຂົ້າ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……./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ອຍກ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 ຂ-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ນວ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ລົງວັນທີ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……/……/……</a:t>
            </a:r>
          </a:p>
          <a:p>
            <a:pPr marL="457200" indent="-457200" algn="thaiDist">
              <a:buAutoNum type="arabicPeriod"/>
            </a:pPr>
            <a:endParaRPr lang="th-TH" sz="24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2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24790"/>
              </p:ext>
            </p:extLst>
          </p:nvPr>
        </p:nvGraphicFramePr>
        <p:xfrm>
          <a:off x="395536" y="1700807"/>
          <a:ext cx="8208914" cy="3168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3"/>
                <a:gridCol w="809843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62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7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ພະນັກງານພິມຄອມພິວເຕີ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້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8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ເລຂາ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ຫົວໜ້າ</a:t>
                      </a: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/ຮອງຫົວໜ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9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ຂາເຂົ້າ-ຂາອອກ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30 ວ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ໃບຕິດຕາມການບໍລິຫານຄະດີຂັ້ນຕົ້ນ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ແຂວງ-ນະຄອນ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14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95536" y="908720"/>
            <a:ext cx="79928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thaiDi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ເລກທີຄະດີຂາເຂົ້າ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……./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ອຍກ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 ຂ-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ນວ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ລົງວັນທີ</a:t>
            </a:r>
            <a:r>
              <a:rPr lang="en-US" sz="2400" b="1" dirty="0" smtClean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……/……/……</a:t>
            </a:r>
          </a:p>
          <a:p>
            <a:pPr marL="457200" indent="-457200" algn="thaiDist">
              <a:buAutoNum type="arabicPeriod"/>
            </a:pPr>
            <a:endParaRPr lang="th-TH" sz="24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293096"/>
            <a:ext cx="338437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ລວມ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4869160"/>
            <a:ext cx="8208912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ມາດຕາ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152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ຂອງກົດໝາຍວ່າດ້ວຍການດໍາເນີນຄະດີອາຍາ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algn="thaiDist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ມາດຕາ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274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ຂອງກົດໝາຍວ່າດ້ວຍການດໍາເນີນຄະດີແພ່ງ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ໝາຍເຫດ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: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ຖ້າມີການຊັກຊ້າໃຫ້ຂຽນສາເຫດ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…………………………………………</a:t>
            </a:r>
          </a:p>
          <a:p>
            <a:pPr algn="thaiDist"/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   …………………………………………………………………………….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ອົງການໄອຍະການປະຊາຊົນພາກ</a:t>
            </a:r>
            <a:r>
              <a:rPr lang="en-US" sz="2800" b="1" dirty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2800" b="1" dirty="0" err="1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ກົນໄກການຕິດຕາມກວດກາການແກ້ໄຂຄະດີຄົບວົງຈອນຂັ້ນອຸທອນ</a:t>
            </a:r>
            <a:endParaRPr lang="th-TH" sz="2800" b="1" dirty="0">
              <a:solidFill>
                <a:srgbClr val="C00000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3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840760" cy="936104"/>
          </a:xfrm>
        </p:spPr>
        <p:txBody>
          <a:bodyPr>
            <a:normAutofit fontScale="90000"/>
          </a:bodyPr>
          <a:lstStyle/>
          <a:p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ບໍລິຫານຄະດີ</a:t>
            </a:r>
            <a:r>
              <a:rPr lang="lo-LA" sz="1800" b="1" dirty="0">
                <a:latin typeface="Saysettha OT" pitchFamily="34" charset="-34"/>
                <a:cs typeface="Saysettha OT" pitchFamily="34" charset="-34"/>
              </a:rPr>
              <a:t>ແບບຄົບວົງຈອນ 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(ຄະດີອຸທອນ ແລະ ຂັ້ນລົບ)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ຢູ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>່ </a:t>
            </a: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ອຍກ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ພາກ</a:t>
            </a:r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27584" y="3212976"/>
            <a:ext cx="2016224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chemeClr val="tx1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ອຍກ ພາກ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1=1 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10=1 ວ</a:t>
            </a:r>
            <a:endParaRPr lang="en-US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123728" y="1243608"/>
            <a:ext cx="2761456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6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ເລຂາຮອງຫົວໜ້າ ອຍກ ພາກ</a:t>
            </a:r>
            <a:endParaRPr lang="en-US" sz="16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2=2 ວ</a:t>
            </a:r>
            <a:endParaRPr lang="en-US" sz="16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9=2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228184" y="4437112"/>
            <a:ext cx="2016224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ຫົວໜ້າພະແນກ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4=1 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6=1 ວ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619672" y="1484784"/>
            <a:ext cx="0" cy="1728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19672" y="1484784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740352" y="2492896"/>
            <a:ext cx="0" cy="19442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868144" y="1243608"/>
            <a:ext cx="2507704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 ພາກ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ຜູ່ຊີ້ນໍາພະແນກ</a:t>
            </a:r>
            <a:endParaRPr lang="en-US" sz="16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3=1 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7=2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85184" y="1556792"/>
            <a:ext cx="98296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491880" y="4437112"/>
            <a:ext cx="2088232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ພະນັກງານໄອຍະການ</a:t>
            </a:r>
            <a:endParaRPr lang="lo-LA" sz="16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5=17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411760" y="2492896"/>
            <a:ext cx="0" cy="6949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23528" y="3573016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23528" y="4077072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580112" y="5157192"/>
            <a:ext cx="60121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80112" y="4725144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860032" y="2204864"/>
            <a:ext cx="10206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16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3335288" y="5517232"/>
            <a:ext cx="2460848" cy="79208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o-LA" sz="24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ກໍານົດເວລາ 30 ວັນ</a:t>
            </a:r>
            <a:endParaRPr lang="th-TH" sz="2400" b="1" dirty="0">
              <a:solidFill>
                <a:srgbClr val="C00000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092280" y="2492896"/>
            <a:ext cx="0" cy="19442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648472" y="3043808"/>
            <a:ext cx="1787624" cy="8892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ພະນັກງານພິມ</a:t>
            </a:r>
            <a:endParaRPr lang="lo-LA" sz="16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8=2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372200" y="2492896"/>
            <a:ext cx="0" cy="9955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36096" y="3501008"/>
            <a:ext cx="93610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211960" y="2492896"/>
            <a:ext cx="0" cy="5509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0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48118"/>
              </p:ext>
            </p:extLst>
          </p:nvPr>
        </p:nvGraphicFramePr>
        <p:xfrm>
          <a:off x="395536" y="785053"/>
          <a:ext cx="8208913" cy="52362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2"/>
                <a:gridCol w="1025868"/>
                <a:gridCol w="864095"/>
                <a:gridCol w="936104"/>
                <a:gridCol w="936105"/>
                <a:gridCol w="1080120"/>
              </a:tblGrid>
              <a:tr h="771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ເລຂາຫົວ</a:t>
                      </a: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ໜ</a:t>
                      </a: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 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 ພາກ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ຫົວໜ້າພະແນກ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ພະນັກງານໄອຍະການ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17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6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ຫົວໜ້າພະແນກ</a:t>
                      </a:r>
                      <a:endParaRPr lang="en-US" sz="18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7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8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800" b="1" baseline="0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ພາກ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8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ພະນັກງານພິມຄອມພິວເຕີ</a:t>
                      </a: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້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2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9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ເລຂາຫົວໜ້າ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 ພາກ</a:t>
                      </a:r>
                      <a:endParaRPr lang="en-US" sz="18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2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6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ໃບຕິດຕາມການຄຸ້ມຄອງການແກ້ໄຂຄະດີຄະດີຂັ້ນອຸທອນ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ແລະ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ຂັ້ນລົບລ້າງ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01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93864"/>
              </p:ext>
            </p:extLst>
          </p:nvPr>
        </p:nvGraphicFramePr>
        <p:xfrm>
          <a:off x="395536" y="785053"/>
          <a:ext cx="8208913" cy="17078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2"/>
                <a:gridCol w="1025868"/>
                <a:gridCol w="864095"/>
                <a:gridCol w="936104"/>
                <a:gridCol w="936105"/>
                <a:gridCol w="1080120"/>
              </a:tblGrid>
              <a:tr h="771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ວ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4320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ລວມ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30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6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ໃບຕິດຕາມການຄຸ້ມຄອງການແກ້ໄຂຄະດີຄະດີຂັ້ນອຸທອນ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ແລະ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ຂັ້ນລົບລ້າງ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94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840760" cy="936104"/>
          </a:xfrm>
        </p:spPr>
        <p:txBody>
          <a:bodyPr>
            <a:normAutofit fontScale="90000"/>
          </a:bodyPr>
          <a:lstStyle/>
          <a:p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ບໍລິຫານຄະດີ</a:t>
            </a:r>
            <a:r>
              <a:rPr lang="lo-LA" sz="1800" b="1" dirty="0">
                <a:latin typeface="Saysettha OT" pitchFamily="34" charset="-34"/>
                <a:cs typeface="Saysettha OT" pitchFamily="34" charset="-34"/>
              </a:rPr>
              <a:t>ແບບຄົບວົງຈອນ 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(ຄະດີອຸທອນ ແລະ ຂັ້ນລົບ)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ບົດຮຽນ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ອຍກ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ພາກກາງ</a:t>
            </a:r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27584" y="3212976"/>
            <a:ext cx="2016224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chemeClr val="tx1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ອຍກ ພາກກາງ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1=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10=</a:t>
            </a:r>
            <a:endParaRPr lang="en-US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123728" y="1052736"/>
            <a:ext cx="2761456" cy="14401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ພະແນກ</a:t>
            </a: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lang="en-US" sz="1600" b="1" dirty="0" err="1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ແພ່ງ</a:t>
            </a: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/</a:t>
            </a:r>
            <a:r>
              <a:rPr lang="en-US" sz="1600" b="1" dirty="0" err="1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ອາຍາ</a:t>
            </a:r>
            <a:endParaRPr lang="en-US" sz="16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2=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7=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9=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880720" y="3789040"/>
            <a:ext cx="2507704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ພະນັກງານໄອຍະການ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ຫຼື ຜູ່ຊ່ວຍ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4=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6=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619672" y="1484784"/>
            <a:ext cx="0" cy="1728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19672" y="1484784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70384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1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08304" y="2492896"/>
            <a:ext cx="0" cy="12961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868144" y="1243608"/>
            <a:ext cx="2507704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 ພາກກາງ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ຜູ່ຊີ້ນໍາພະແນກ</a:t>
            </a:r>
            <a:endParaRPr lang="en-US" sz="16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3=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8=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85184" y="1484784"/>
            <a:ext cx="98296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203848" y="3789040"/>
            <a:ext cx="2088232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ພ/ງ ພິມຄອມພິວເຕີ້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600" b="1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smtClean="0">
                <a:latin typeface="Saysettha OT" pitchFamily="34" charset="-34"/>
                <a:cs typeface="Saysettha OT" pitchFamily="34" charset="-34"/>
              </a:rPr>
              <a:t>5</a:t>
            </a: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=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211960" y="2492896"/>
            <a:ext cx="0" cy="840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11760" y="2492896"/>
            <a:ext cx="0" cy="6949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23528" y="3573016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23528" y="4077072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292080" y="4725144"/>
            <a:ext cx="60121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92080" y="4077072"/>
            <a:ext cx="5886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00192" y="3333564"/>
            <a:ext cx="0" cy="4554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11960" y="3333564"/>
            <a:ext cx="2088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860032" y="2276872"/>
            <a:ext cx="10206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885184" y="1844824"/>
            <a:ext cx="98296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19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3335288" y="5517232"/>
            <a:ext cx="2460848" cy="79208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o-LA" sz="24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ກໍານົດເວລາ 30 ວັນ</a:t>
            </a:r>
            <a:endParaRPr lang="th-TH" sz="2400" b="1" dirty="0">
              <a:solidFill>
                <a:srgbClr val="C00000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3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152" y="188640"/>
            <a:ext cx="7692280" cy="1224136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solidFill>
                <a:srgbClr val="C00000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71600" y="3573017"/>
            <a:ext cx="1647428" cy="1224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chemeClr val="tx1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1=ບັນທຶກ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7=ເລກທີສົ່ງອອກ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635896" y="1628800"/>
            <a:ext cx="1836204" cy="108012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 ອຍກ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2=ຊີ້ນໍາ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6=ເຊັນ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00192" y="3717032"/>
            <a:ext cx="1944216" cy="9846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ພະນັກງານໄອຍະການ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4=</a:t>
            </a:r>
            <a:r>
              <a:rPr lang="lo-LA" sz="1600" b="1" dirty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ຄົ້ນຄວ້າມີຄໍາເຫັນ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635896" y="3573016"/>
            <a:ext cx="1836204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3=ມອບ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5=ກວດ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3131840" y="170080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2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508102" y="4509120"/>
            <a:ext cx="7920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7704" y="2060848"/>
            <a:ext cx="0" cy="1512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07704" y="2060848"/>
            <a:ext cx="172819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39552" y="347585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1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508104" y="3933056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978896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3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842992" y="3619872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4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076056" y="2708920"/>
            <a:ext cx="0" cy="8628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554960" y="422108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5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79512" y="3789040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79510" y="4221088"/>
            <a:ext cx="7920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10744" y="275577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6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o-LA" sz="28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ແຜນວາດການບໍລິຫານການສະເໜີຂໍ</a:t>
            </a:r>
            <a:br>
              <a:rPr lang="lo-LA" sz="28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28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ນໍາໃຫ້ມາດຕະການສະກັດກັ້ນໃນການດໍາເນີນຄະດີອາຍາ</a:t>
            </a:r>
            <a:endParaRPr lang="th-TH" sz="2800" b="1" dirty="0">
              <a:solidFill>
                <a:srgbClr val="C00000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67944" y="2708920"/>
            <a:ext cx="0" cy="8628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39752" y="2492896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39752" y="2492896"/>
            <a:ext cx="0" cy="10788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2</a:t>
            </a:fld>
            <a:endParaRPr lang="th-TH"/>
          </a:p>
        </p:txBody>
      </p:sp>
      <p:sp>
        <p:nvSpPr>
          <p:cNvPr id="28" name="Oval 27"/>
          <p:cNvSpPr/>
          <p:nvPr/>
        </p:nvSpPr>
        <p:spPr>
          <a:xfrm>
            <a:off x="2242592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7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55776" y="5229200"/>
            <a:ext cx="4032448" cy="576064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Phetsarath OT" pitchFamily="2" charset="0"/>
                <a:cs typeface="Phetsarath OT" pitchFamily="2" charset="0"/>
              </a:rPr>
              <a:t>ພາຍໃນ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24 </a:t>
            </a:r>
            <a:r>
              <a:rPr lang="en-US" dirty="0" err="1" smtClean="0">
                <a:latin typeface="Phetsarath OT" pitchFamily="2" charset="0"/>
                <a:cs typeface="Phetsarath OT" pitchFamily="2" charset="0"/>
              </a:rPr>
              <a:t>ຊົ່ວໂມງ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3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100" b="1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3100" b="1" dirty="0" err="1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ອົງການໄອຍະການປະຊາຊົນສູງສຸດ</a:t>
            </a:r>
            <a:r>
              <a:rPr lang="en-US" sz="2800" b="1" dirty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2800" b="1" dirty="0" err="1" smtClean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ກົນໄກການຄຸ້ມຄອງການແກ້ໄຂຄະດີຄົບວົງຈອນຂັ້ນລົບລ້າງ</a:t>
            </a:r>
            <a:r>
              <a:rPr lang="en-US" sz="2800" b="1" dirty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</a:br>
            <a:endParaRPr lang="th-TH" sz="2800" b="1" dirty="0">
              <a:solidFill>
                <a:srgbClr val="C00000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833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840760" cy="828092"/>
          </a:xfrm>
        </p:spPr>
        <p:txBody>
          <a:bodyPr>
            <a:normAutofit fontScale="90000"/>
          </a:bodyPr>
          <a:lstStyle/>
          <a:p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ບໍລິຫານຄະດີ</a:t>
            </a:r>
            <a:r>
              <a:rPr lang="lo-LA" sz="1800" b="1" dirty="0">
                <a:latin typeface="Saysettha OT" pitchFamily="34" charset="-34"/>
                <a:cs typeface="Saysettha OT" pitchFamily="34" charset="-34"/>
              </a:rPr>
              <a:t>ແບບຄົບວົງຈອນ 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(ຂັ້ນລົບລ້າງ)</a:t>
            </a:r>
            <a:r>
              <a:rPr lang="en-US" sz="1800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latin typeface="Saysettha OT" pitchFamily="34" charset="-34"/>
                <a:cs typeface="Saysettha OT" pitchFamily="34" charset="-34"/>
              </a:rPr>
              <a:t>ອົງການໄອຍະການປະຊາຊົນສູງສຸດ</a:t>
            </a:r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24744" y="3212976"/>
            <a:ext cx="1775048" cy="1054968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ອອປສ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1/2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  <a:endParaRPr lang="en-US" sz="1400" b="1" dirty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827584" y="1124744"/>
            <a:ext cx="1969368" cy="136815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4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ເລຂາ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ອອປສ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2=1/2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  <a:endParaRPr lang="lo-LA" sz="14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14=1/2 ວ (ກວດພິມ)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cs typeface="Saysettha OT" pitchFamily="34" charset="-34"/>
              </a:rPr>
              <a:t>15=1 ວ (ເຂົ້າເຊັນ)</a:t>
            </a: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04248" y="1124744"/>
            <a:ext cx="1584176" cy="136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ຫົວໜ້າກົມ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ແພ່ງ/ອາຍາ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4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4=1 ວ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cs typeface="Saysettha OT" pitchFamily="34" charset="-34"/>
              </a:rPr>
              <a:t>10=1 ວ</a:t>
            </a: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363272" y="116632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053536" y="2492896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923928" y="1124744"/>
            <a:ext cx="1728192" cy="136815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400" b="1" dirty="0" smtClean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ກົມແພ່ງ/ອາຍາ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3=1/2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13=1/2 ວ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cs typeface="Saysettha OT" pitchFamily="34" charset="-34"/>
              </a:rPr>
              <a:t>16=1 ວ</a:t>
            </a: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96952" y="1844824"/>
            <a:ext cx="112697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4716016" y="3212976"/>
            <a:ext cx="1512168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ພ/ງ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ພິມຄອມພິວເຕີ້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4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11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=1/2 ວ</a:t>
            </a: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835696" y="2492896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868144" y="2132856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95536" y="3573016"/>
            <a:ext cx="52920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23528" y="4005064"/>
            <a:ext cx="60121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6744816" y="3212976"/>
            <a:ext cx="1571600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ຮອງຫົວໜ້າກົມ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4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5</a:t>
            </a:r>
            <a:r>
              <a:rPr kumimoji="0" lang="lo-L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=1 ວ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cs typeface="Saysettha OT" pitchFamily="34" charset="-34"/>
              </a:rPr>
              <a:t>9=1 ວ</a:t>
            </a: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804248" y="5157192"/>
            <a:ext cx="1571600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ຫົວໜ້າພະແນກ</a:t>
            </a:r>
            <a:endParaRPr lang="lo-LA" sz="14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cs typeface="Saysettha OT" pitchFamily="34" charset="-34"/>
              </a:rPr>
              <a:t>8=3 ວ</a:t>
            </a:r>
            <a:endParaRPr lang="lo-LA" sz="1400" b="1" dirty="0" smtClean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o-LA" sz="14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6=1/2 ວ</a:t>
            </a:r>
            <a:endParaRPr lang="lo-LA" sz="1400" b="1" dirty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3995936" y="5157192"/>
            <a:ext cx="2232248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 ອຍກ</a:t>
            </a:r>
            <a:endParaRPr lang="lo-LA" sz="1400" b="1" dirty="0" smtClean="0">
              <a:latin typeface="Saysettha OT" pitchFamily="34" charset="-34"/>
              <a:cs typeface="Saysettha OT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4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12=1/2 ວ</a:t>
            </a:r>
            <a:r>
              <a:rPr lang="lo-LA" sz="1400" b="1" dirty="0" smtClean="0">
                <a:latin typeface="Saysettha OT" pitchFamily="34" charset="-34"/>
                <a:cs typeface="Saysettha OT" pitchFamily="34" charset="-34"/>
              </a:rPr>
              <a:t> ( ກວດພິມ)</a:t>
            </a:r>
            <a:endParaRPr lang="lo-LA" sz="1400" b="1" dirty="0" smtClean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o-LA" sz="14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7=17 ວ</a:t>
            </a:r>
            <a:endParaRPr lang="lo-LA" sz="1400" b="1" dirty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508104" y="4221088"/>
            <a:ext cx="0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2796952" y="2060848"/>
            <a:ext cx="112697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796952" y="2348880"/>
            <a:ext cx="112697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67944" y="2492896"/>
            <a:ext cx="0" cy="122413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699792" y="3725416"/>
            <a:ext cx="136815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6221896" y="5733256"/>
            <a:ext cx="58235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652120" y="1844824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8028384" y="4221088"/>
            <a:ext cx="0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6228184" y="5517232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V="1">
            <a:off x="7380312" y="4221088"/>
            <a:ext cx="0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V="1">
            <a:off x="7308304" y="2492896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5868144" y="2132856"/>
            <a:ext cx="0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V="1">
            <a:off x="4427984" y="2492896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79512" y="5157192"/>
            <a:ext cx="3096344" cy="79208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o-LA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ລວມ 30 ວັນ</a:t>
            </a:r>
            <a:endParaRPr lang="th-TH" dirty="0">
              <a:solidFill>
                <a:srgbClr val="FF0000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79912" y="3564632"/>
            <a:ext cx="444624" cy="296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o-LA" sz="1100" dirty="0" smtClean="0">
                <a:latin typeface="Phetsarath OT" pitchFamily="2" charset="0"/>
                <a:cs typeface="Phetsarath OT" pitchFamily="2" charset="0"/>
              </a:rPr>
              <a:t>16</a:t>
            </a:r>
            <a:endParaRPr lang="th-TH" sz="11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890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58852"/>
              </p:ext>
            </p:extLst>
          </p:nvPr>
        </p:nvGraphicFramePr>
        <p:xfrm>
          <a:off x="395536" y="785053"/>
          <a:ext cx="8208914" cy="56682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/>
                <a:gridCol w="2718550"/>
                <a:gridCol w="1025868"/>
                <a:gridCol w="864095"/>
                <a:gridCol w="936104"/>
                <a:gridCol w="936105"/>
                <a:gridCol w="1080120"/>
              </a:tblGrid>
              <a:tr h="771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4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4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4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ອອປສ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/2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ເລຂາ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ທ່ານ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ຮອງ</a:t>
                      </a:r>
                      <a:r>
                        <a:rPr lang="lo-LA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ຫົວໜ</a:t>
                      </a: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ຂາເຂົ້າ-ຂາອອກກົມ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ແພ່ງ/ອາຍາ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ຫົວໜ້າກົມ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ແພ່ງ/ອາຍາ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ຮອງຫົວໜ້າກົມແພ່ງ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/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ອາຍາ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1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6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ຫົວໜ້າພະແນກ</a:t>
                      </a:r>
                      <a:endParaRPr lang="en-US" sz="14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1/2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7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baseline="0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ພະນັກງານໄອຍະການ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17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8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ຫົວໜ້າພະແນກກວດຄືນ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3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9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ຮອງຫົວໜ້າກົມຜູ່ຊີ້ນໍາພະແນກ</a:t>
                      </a:r>
                      <a:endParaRPr lang="en-US" sz="14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10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ຫົວໜ້າກົມ ແພ່ງ/ອາຍາ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6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ໃບຕິດຕາມການບໍລິຫານຄະດີຂັ້ນລົບລ້າງ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ອອປສ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)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25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12217"/>
              </p:ext>
            </p:extLst>
          </p:nvPr>
        </p:nvGraphicFramePr>
        <p:xfrm>
          <a:off x="395536" y="785053"/>
          <a:ext cx="8208914" cy="42281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/>
                <a:gridCol w="2718550"/>
                <a:gridCol w="1025868"/>
                <a:gridCol w="864095"/>
                <a:gridCol w="936104"/>
                <a:gridCol w="936105"/>
                <a:gridCol w="1080120"/>
              </a:tblGrid>
              <a:tr h="771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4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4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4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11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ພິມຄອມພິວເຕີ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້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/2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12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ພະນັກງານໄອຍະການ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13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ຂາເຂົ້າ-ຂາອອກກົມ</a:t>
                      </a:r>
                      <a:r>
                        <a:rPr lang="lo-LA" sz="14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ແພ່ງ/ອາຍາ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14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ເລຂາທ່ານຮອງ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ຫົວໜ້າ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ອອປສ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1/2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15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ເລຂາທ່ານຮອງ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ຫົວໜ້າ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ອອປສ</a:t>
                      </a:r>
                      <a:endParaRPr lang="en-US" sz="14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1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16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ຂາເຂົ້າ-ຂາອອກ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ກົມແພ່ງ</a:t>
                      </a: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//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ອຍາ</a:t>
                      </a:r>
                      <a:endParaRPr lang="en-US" sz="14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ລວມ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 hMerge="1"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30 </a:t>
                      </a:r>
                      <a:r>
                        <a:rPr lang="en-US" sz="14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6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ໃບຕິດຕາມການບໍລິຫານຄະດີຂັ້ນລົບລ້າງ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ອອປສ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)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66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77440"/>
              </p:ext>
            </p:extLst>
          </p:nvPr>
        </p:nvGraphicFramePr>
        <p:xfrm>
          <a:off x="395536" y="1124744"/>
          <a:ext cx="7399070" cy="49685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2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ເລາວຮັບ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ເວລາສົ່ງ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49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</a:t>
                      </a: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ໜ້າ/ຮອງຫົວໜ</a:t>
                      </a: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</a:t>
                      </a:r>
                      <a:r>
                        <a:rPr lang="en-US" sz="1800" b="1" baseline="0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6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ຫົວໜ້າ</a:t>
                      </a:r>
                      <a:r>
                        <a:rPr lang="en-US" sz="18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7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ລວມ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ໃບຕິດຕາມການບໍລິຫານການສະເໜີຂໍນໍາໃຊ້ມາດຕະການສະກັດກັ້ນ</a:t>
            </a:r>
            <a:endParaRPr lang="en-US" sz="2000" b="1" dirty="0" smtClean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ຢູ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່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ອຍກ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ເຂດ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3.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ນວໃນການເຮັດທົດລອງ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3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ສ້າງ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5517232"/>
            <a:ext cx="4032448" cy="576064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Phetsarath OT" pitchFamily="2" charset="0"/>
                <a:cs typeface="Phetsarath OT" pitchFamily="2" charset="0"/>
              </a:rPr>
              <a:t>24 h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48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152" y="188640"/>
            <a:ext cx="7692280" cy="122413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18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ຄຸ້ມຄອງການແກ້ໄຂຄະດີ</a:t>
            </a: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ຄົບວົງຈອນ</a:t>
            </a:r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ຢູ່ອົງການໄອຍະການປະຊາຊົນເຂດ</a:t>
            </a:r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ໃນການລົງເຮັດທົດລອງ</a:t>
            </a:r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3 </a:t>
            </a: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ສ້າງຢູ</a:t>
            </a:r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່ </a:t>
            </a: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ອຍກ</a:t>
            </a:r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ເຂດ</a:t>
            </a:r>
            <a:r>
              <a:rPr lang="en-US" sz="18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3, </a:t>
            </a:r>
            <a:r>
              <a:rPr lang="en-US" sz="18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ນວ</a:t>
            </a:r>
            <a:r>
              <a:rPr lang="en-US" sz="18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solidFill>
                <a:srgbClr val="C00000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71600" y="3573017"/>
            <a:ext cx="1647428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ວັນ</a:t>
            </a:r>
            <a:endParaRPr lang="en-US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cs typeface="Saysettha OT" pitchFamily="34" charset="-34"/>
              </a:rPr>
              <a:t>6=1 </a:t>
            </a:r>
            <a:r>
              <a:rPr lang="en-US" sz="1600" b="1" dirty="0" err="1" smtClean="0">
                <a:latin typeface="Saysettha OT" pitchFamily="34" charset="-34"/>
                <a:cs typeface="Saysettha OT" pitchFamily="34" charset="-34"/>
              </a:rPr>
              <a:t>ວັນ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635896" y="1531640"/>
            <a:ext cx="1836204" cy="10332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 ອຍກ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2=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ວັນ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00192" y="3524436"/>
            <a:ext cx="1368152" cy="1272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 ໄອຍະການ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4=9 ວັນ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635896" y="3573016"/>
            <a:ext cx="1836204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3=1 ວັນ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5=2 ວັນ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3131840" y="170080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2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508102" y="4581128"/>
            <a:ext cx="7920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7704" y="2060848"/>
            <a:ext cx="0" cy="1512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07704" y="2060848"/>
            <a:ext cx="172819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39552" y="347585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1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508104" y="3861048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572000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3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842992" y="342900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4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627784" y="4221088"/>
            <a:ext cx="10081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72000" y="2564904"/>
            <a:ext cx="0" cy="10068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482952" y="414908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5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79512" y="3861048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79510" y="4581128"/>
            <a:ext cx="7920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27784" y="378904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6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4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39552" y="5237471"/>
            <a:ext cx="7704856" cy="783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ກໍານົດເວລາ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15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ວັນ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ຕາມມາດຕາ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152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ຂອງກົດໝາຍວ່າດ້ວຍການດໍາເນີນຄະດີອາຍາ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29827"/>
              </p:ext>
            </p:extLst>
          </p:nvPr>
        </p:nvGraphicFramePr>
        <p:xfrm>
          <a:off x="395536" y="1124744"/>
          <a:ext cx="8208913" cy="48965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2"/>
                <a:gridCol w="809843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62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</a:t>
                      </a: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ໜ້າ/ຮອງຫົວໜ</a:t>
                      </a: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9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</a:t>
                      </a:r>
                      <a:r>
                        <a:rPr lang="en-US" sz="1800" b="1" baseline="0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2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ລວມ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15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ໃບຕິດຕາມການແກ້ໄຂ</a:t>
            </a:r>
            <a:r>
              <a:rPr lang="en-US" sz="2000" b="1" dirty="0" err="1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ຄະດີຂັ້ນຕົ້ນແບບ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ຄົບວົງຈອນຢູ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່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ອຍກ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ເຂດ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3.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ນວ</a:t>
            </a:r>
            <a:endParaRPr lang="en-US" sz="2000" b="1" dirty="0" smtClean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ໃນການເຮັດທົດລອງ</a:t>
            </a:r>
            <a:r>
              <a:rPr lang="en-US" sz="20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3 </a:t>
            </a:r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ສ້າງ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840760" cy="122413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20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20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20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ບໍລິຫານຄະດີ</a:t>
            </a:r>
            <a:r>
              <a:rPr lang="en-US" sz="2000" b="1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ຢູ່ອົງການໄອຍະການປະຊາຊົນເຂດ</a:t>
            </a:r>
            <a: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endParaRPr lang="th-TH" sz="2000" dirty="0">
              <a:solidFill>
                <a:srgbClr val="C00000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71600" y="3573017"/>
            <a:ext cx="1647428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lang="lo-LA" sz="1600" b="1" dirty="0" smtClean="0">
                <a:solidFill>
                  <a:schemeClr val="tx1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/2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ວັນ</a:t>
            </a:r>
            <a:endParaRPr lang="en-US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cs typeface="Saysettha OT" pitchFamily="34" charset="-34"/>
              </a:rPr>
              <a:t>6=1/2 </a:t>
            </a:r>
            <a:r>
              <a:rPr lang="en-US" sz="1600" b="1" dirty="0" err="1" smtClean="0">
                <a:latin typeface="Saysettha OT" pitchFamily="34" charset="-34"/>
                <a:cs typeface="Saysettha OT" pitchFamily="34" charset="-34"/>
              </a:rPr>
              <a:t>ວັນ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635896" y="1531640"/>
            <a:ext cx="1836204" cy="10332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 ອຍກ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2=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ວັນ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00192" y="3524436"/>
            <a:ext cx="1368152" cy="1272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 ໄອຍະການ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4=10 ວັນ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635896" y="3573016"/>
            <a:ext cx="1836204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3=1 ວັນ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cs typeface="Saysettha OT" pitchFamily="34" charset="-34"/>
              </a:rPr>
              <a:t>5=2 ວັນ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3131840" y="170080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2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508102" y="4581128"/>
            <a:ext cx="7920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7704" y="2060848"/>
            <a:ext cx="0" cy="1512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07704" y="2060848"/>
            <a:ext cx="172819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39552" y="347585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1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508104" y="3861048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572000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3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842992" y="342900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4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627784" y="4221088"/>
            <a:ext cx="10081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72000" y="2564904"/>
            <a:ext cx="0" cy="10068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482952" y="414908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5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79512" y="3861048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79510" y="4581128"/>
            <a:ext cx="7920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27784" y="378904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6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556" y="5013176"/>
            <a:ext cx="8244916" cy="1634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thaiDist">
              <a:buFont typeface="Arial" pitchFamily="34" charset="0"/>
              <a:buChar char="•"/>
            </a:pPr>
            <a:r>
              <a:rPr lang="lo-LA" sz="2400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ຂັ້ນຕອນທີ 1 ຂາເຂົ້າ ແລະ ຂັ້ນຕອນທີ 6 ຂາອອກ, ຈາກ 1 ວັນໃຫ້ໃຊ້ເວລາຂັ້ນຕອນລະ ½ ວັນ.</a:t>
            </a:r>
          </a:p>
          <a:p>
            <a:pPr marL="342900" indent="-342900" algn="thaiDist">
              <a:buFont typeface="Arial" pitchFamily="34" charset="0"/>
              <a:buChar char="•"/>
            </a:pPr>
            <a:r>
              <a:rPr lang="lo-LA" sz="2400" dirty="0" smtClean="0">
                <a:solidFill>
                  <a:srgbClr val="C00000"/>
                </a:solidFill>
                <a:latin typeface="Phetsarath OT" pitchFamily="2" charset="0"/>
                <a:cs typeface="Phetsarath OT" pitchFamily="2" charset="0"/>
              </a:rPr>
              <a:t>ຂັ້ນຕອນທີ 4 ວິຊາການຈາກ 9 ວັນໃຫ້ໃຊ້ເວລາ 10 ວັນ.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6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79512" y="1196752"/>
            <a:ext cx="2088232" cy="768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ສະເໜີປັບປຸງບາງຈຸດ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2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72569"/>
              </p:ext>
            </p:extLst>
          </p:nvPr>
        </p:nvGraphicFramePr>
        <p:xfrm>
          <a:off x="395536" y="1124744"/>
          <a:ext cx="8208913" cy="48965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9"/>
                <a:gridCol w="2574532"/>
                <a:gridCol w="809843"/>
                <a:gridCol w="936104"/>
                <a:gridCol w="936104"/>
                <a:gridCol w="1008112"/>
                <a:gridCol w="1152129"/>
              </a:tblGrid>
              <a:tr h="89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ຂັ້ນ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+mn-ea"/>
                        <a:cs typeface="Saysettha OT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ຕອນ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ຜູ່ມອບ-ຮັບສໍານວນຄະດີ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ກໍານົດເວລາ</a:t>
                      </a:r>
                      <a:r>
                        <a:rPr lang="en-US" sz="16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­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ວັນທີຮັບ</a:t>
                      </a:r>
                      <a:endParaRPr lang="en-US" sz="1600" b="1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ວັນທີສົ່ງ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ລາຍເຊັນ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ໝາຍເຫດ</a:t>
                      </a:r>
                      <a:endParaRPr lang="en-US" sz="16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62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 </a:t>
                      </a: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1/2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ຫົວ</a:t>
                      </a:r>
                      <a:r>
                        <a:rPr lang="lo-LA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ໜ້າ/ຮອງຫົວໜ</a:t>
                      </a:r>
                      <a:r>
                        <a:rPr lang="lo-LA" sz="18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lo-LA" sz="18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ພະນັກງານ</a:t>
                      </a:r>
                      <a:r>
                        <a:rPr lang="lo-LA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10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ຮອງຫົວໜ້າ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 </a:t>
                      </a:r>
                      <a:r>
                        <a:rPr lang="en-US" sz="1800" b="1" baseline="0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ອຍກ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2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ea typeface="+mn-ea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ຂາເຂົ້າ-ຂາອອກ</a:t>
                      </a:r>
                      <a:r>
                        <a:rPr lang="en-US" sz="1800" b="1" baseline="0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lo-LA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/2</a:t>
                      </a:r>
                      <a:r>
                        <a:rPr lang="en-US" sz="1600" b="1" dirty="0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Saysettha OT" pitchFamily="34" charset="-34"/>
                          <a:cs typeface="Saysettha OT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  <a:tr h="5760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ລວມ</a:t>
                      </a: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15 </a:t>
                      </a:r>
                      <a:r>
                        <a:rPr lang="en-US" sz="1600" b="1" dirty="0" err="1" smtClean="0">
                          <a:effectLst/>
                          <a:latin typeface="Saysettha OT" pitchFamily="34" charset="-34"/>
                          <a:ea typeface="Calibri"/>
                          <a:cs typeface="Saysettha OT" pitchFamily="34" charset="-34"/>
                        </a:rPr>
                        <a:t>ວັນ</a:t>
                      </a:r>
                      <a:endParaRPr lang="en-US" sz="16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Saysettha OT" pitchFamily="34" charset="-34"/>
                        <a:ea typeface="Calibri"/>
                        <a:cs typeface="Saysettha OT" pitchFamily="34" charset="-34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38336"/>
            <a:ext cx="8352928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ໃບຕິດຕາມການບໍລິຫານຄະດີຂັ້ນຕົ້ນ</a:t>
            </a:r>
            <a:endParaRPr lang="th-TH" sz="2000" b="1" dirty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698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359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ອົງການ</a:t>
            </a:r>
            <a:r>
              <a:rPr lang="en-US" sz="3600" b="1" dirty="0" err="1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ໄອຍະການປະຊາຊົນແຂວງ-ນະຄອນ</a:t>
            </a:r>
            <a:r>
              <a:rPr lang="en-US" sz="3200" b="1" dirty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en-US" sz="3200" b="1" dirty="0" err="1" smtClean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ກົນໄກການຕິດຕາມກວດກາການແກ້ໄຂຄະດີຄົບວົງຈອນ</a:t>
            </a:r>
            <a: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</a:br>
            <a:endParaRPr lang="th-TH" sz="3200" b="1" dirty="0">
              <a:solidFill>
                <a:srgbClr val="FF0000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461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840760" cy="936104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1800" dirty="0">
                <a:latin typeface="Saysettha OT" pitchFamily="34" charset="-34"/>
                <a:cs typeface="Saysettha OT" pitchFamily="34" charset="-34"/>
              </a:rPr>
            </a:br>
            <a:endParaRPr lang="th-TH" sz="1800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27584" y="3212976"/>
            <a:ext cx="2016224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ຂາເຂົ້າ-ຂາອອກ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1/2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  <a:endParaRPr lang="en-US" sz="1600" b="1" dirty="0">
              <a:solidFill>
                <a:srgbClr val="FF0000"/>
              </a:solidFill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9=1/2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123728" y="1243608"/>
            <a:ext cx="2761456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ເລຂາຫົວໜ້າ ອຍກ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2=</a:t>
            </a:r>
            <a:r>
              <a:rPr lang="en-US" sz="1600" b="1" dirty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8=1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72200" y="3212976"/>
            <a:ext cx="2003648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ພະນັກງານໄອຍະການ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4=7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880720" y="5157192"/>
            <a:ext cx="2507704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ຫົວໜ້າ ຂະແໜງ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5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=1 ວ</a:t>
            </a:r>
          </a:p>
        </p:txBody>
      </p:sp>
      <p:sp>
        <p:nvSpPr>
          <p:cNvPr id="39" name="Oval 38"/>
          <p:cNvSpPr/>
          <p:nvPr/>
        </p:nvSpPr>
        <p:spPr>
          <a:xfrm>
            <a:off x="6156176" y="249289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6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619672" y="1844824"/>
            <a:ext cx="0" cy="136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19672" y="1844824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70384" y="3140968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1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436096" y="1459632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3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80312" y="2636912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4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80312" y="2492896"/>
            <a:ext cx="0" cy="6949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452320" y="4772000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5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880720" y="1243608"/>
            <a:ext cx="2507704" cy="12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ຮອງຫົວໜ້າ ອຍກ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3=1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rgbClr val="FF0000"/>
                </a:solidFill>
                <a:latin typeface="Saysettha OT" pitchFamily="34" charset="-34"/>
                <a:cs typeface="Saysettha OT" pitchFamily="34" charset="-34"/>
              </a:rPr>
              <a:t>6=2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85184" y="1844824"/>
            <a:ext cx="10549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156176" y="2492896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452320" y="4437112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419872" y="3212976"/>
            <a:ext cx="2088232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latin typeface="Saysettha OT" pitchFamily="34" charset="-34"/>
                <a:ea typeface="Calibri" pitchFamily="34" charset="0"/>
                <a:cs typeface="Saysettha OT" pitchFamily="34" charset="-34"/>
              </a:rPr>
              <a:t>ພ/ງ ພິມຄອມພິວເຕີ້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 </a:t>
            </a:r>
            <a:endParaRPr lang="lo-LA" sz="1600" b="1" dirty="0">
              <a:latin typeface="Saysettha OT" pitchFamily="34" charset="-34"/>
              <a:ea typeface="Calibri" pitchFamily="34" charset="0"/>
              <a:cs typeface="Saysettha OT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1600" b="1" dirty="0" smtClean="0">
                <a:solidFill>
                  <a:srgbClr val="FF0000"/>
                </a:solidFill>
                <a:latin typeface="Saysettha OT" pitchFamily="34" charset="-34"/>
                <a:ea typeface="Calibri" pitchFamily="34" charset="0"/>
                <a:cs typeface="Saysettha OT" pitchFamily="34" charset="-34"/>
              </a:rPr>
              <a:t>7</a:t>
            </a:r>
            <a:r>
              <a:rPr kumimoji="0" lang="lo-L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ysettha OT" pitchFamily="34" charset="-34"/>
                <a:ea typeface="Calibri" pitchFamily="34" charset="0"/>
                <a:cs typeface="Saysettha OT" pitchFamily="34" charset="-34"/>
              </a:rPr>
              <a:t>=1 ວ</a:t>
            </a:r>
            <a:endParaRPr kumimoji="0" lang="lo-L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292080" y="2827784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7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292080" y="2204864"/>
            <a:ext cx="0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211960" y="2492896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211960" y="249289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8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292080" y="2204864"/>
            <a:ext cx="58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411760" y="2492896"/>
            <a:ext cx="0" cy="6949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411760" y="2827784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9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23528" y="3573016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23528" y="4077072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1594520" y="1412776"/>
            <a:ext cx="457200" cy="385192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Phetsarath OT" pitchFamily="2" charset="0"/>
                <a:cs typeface="Phetsarath OT" pitchFamily="2" charset="0"/>
              </a:rPr>
              <a:t>2</a:t>
            </a:r>
            <a:endParaRPr lang="th-TH" sz="1600" b="1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7B52-B7D6-4BA6-95CE-D2587E952FF3}" type="slidenum">
              <a:rPr lang="th-TH" smtClean="0"/>
              <a:t>9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670992" y="260648"/>
            <a:ext cx="7861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ແຜນວາດ</a:t>
            </a:r>
            <a: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ຄຸ້ມຄອງການແກ້ໄຂຄະດີ</a:t>
            </a: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ຄົບວົງຈອນ</a:t>
            </a:r>
            <a:r>
              <a:rPr lang="en-US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ຢູ່ອົງການໄອຍະການປະຊາຊົນ</a:t>
            </a:r>
            <a:r>
              <a:rPr lang="en-US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</a:br>
            <a:r>
              <a:rPr lang="en-US" sz="2000" b="1" dirty="0" err="1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ແຂວງ-ນະຄອນ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899592" y="5178896"/>
            <a:ext cx="2964904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ຂັ້ນຕົ້ນ</a:t>
            </a:r>
            <a:endParaRPr lang="en-US" sz="2000" b="1" dirty="0" smtClean="0">
              <a:latin typeface="Phetsarath OT" pitchFamily="2" charset="0"/>
              <a:cs typeface="Phetsarath OT" pitchFamily="2" charset="0"/>
            </a:endParaRPr>
          </a:p>
          <a:p>
            <a:pPr algn="ctr"/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ລວມ</a:t>
            </a:r>
            <a:r>
              <a:rPr lang="en-US" sz="2000" b="1" dirty="0" smtClean="0">
                <a:latin typeface="Phetsarath OT" pitchFamily="2" charset="0"/>
                <a:cs typeface="Phetsarath OT" pitchFamily="2" charset="0"/>
              </a:rPr>
              <a:t> 15 </a:t>
            </a:r>
            <a:r>
              <a:rPr lang="en-US" sz="2000" b="1" dirty="0" err="1" smtClean="0">
                <a:latin typeface="Phetsarath OT" pitchFamily="2" charset="0"/>
                <a:cs typeface="Phetsarath OT" pitchFamily="2" charset="0"/>
              </a:rPr>
              <a:t>ວັນ</a:t>
            </a:r>
            <a:endParaRPr lang="th-TH" sz="2000" b="1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2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4522</TotalTime>
  <Words>1745</Words>
  <Application>Microsoft Office PowerPoint</Application>
  <PresentationFormat>On-screen Show (4:3)</PresentationFormat>
  <Paragraphs>776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ອົງການໄອຍະການປະຊາຊົນເຂດ ກົນໄກການຕິດຕາມກວດກາການແກ້ໄຂຄະດີຄົບວົງຈອນ </vt:lpstr>
      <vt:lpstr> </vt:lpstr>
      <vt:lpstr>PowerPoint Presentation</vt:lpstr>
      <vt:lpstr> ແຜນວາດ ການຄຸ້ມຄອງການແກ້ໄຂຄະດີຄົບວົງຈອນ ຢູ່ອົງການໄອຍະການປະຊາຊົນເຂດ ໃນການລົງເຮັດທົດລອງ 3 ສ້າງຢູ່ ອຍກ ເຂດ 3, ນວ </vt:lpstr>
      <vt:lpstr>PowerPoint Presentation</vt:lpstr>
      <vt:lpstr> ແຜນວາດ ການບໍລິຫານຄະດີ ຢູ່ອົງການໄອຍະການປະຊາຊົນເຂດ </vt:lpstr>
      <vt:lpstr>PowerPoint Presentation</vt:lpstr>
      <vt:lpstr> ອົງການໄອຍະການປະຊາຊົນແຂວງ-ນະຄອນ ກົນໄກການຕິດຕາມກວດກາການແກ້ໄຂຄະດີຄົບວົງຈອນ </vt:lpstr>
      <vt:lpstr> </vt:lpstr>
      <vt:lpstr>PowerPoint Presentation</vt:lpstr>
      <vt:lpstr>PowerPoint Presentation</vt:lpstr>
      <vt:lpstr> </vt:lpstr>
      <vt:lpstr>PowerPoint Presentation</vt:lpstr>
      <vt:lpstr>PowerPoint Presentation</vt:lpstr>
      <vt:lpstr>ອົງການໄອຍະການປະຊາຊົນພາກ ກົນໄກການຕິດຕາມກວດກາການແກ້ໄຂຄະດີຄົບວົງຈອນຂັ້ນອຸທອນ</vt:lpstr>
      <vt:lpstr>ແຜນວາດ ການບໍລິຫານຄະດີແບບຄົບວົງຈອນ (ຄະດີອຸທອນ ແລະ ຂັ້ນລົບ) ຢູ່ ອຍກ ພາກ </vt:lpstr>
      <vt:lpstr>PowerPoint Presentation</vt:lpstr>
      <vt:lpstr>PowerPoint Presentation</vt:lpstr>
      <vt:lpstr>ແຜນວາດ ການບໍລິຫານຄະດີແບບຄົບວົງຈອນ (ຄະດີອຸທອນ ແລະ ຂັ້ນລົບ) ບົດຮຽນ ອຍກ ພາກກາງ </vt:lpstr>
      <vt:lpstr> ອົງການໄອຍະການປະຊາຊົນສູງສຸດ ກົນໄກການຄຸ້ມຄອງການແກ້ໄຂຄະດີຄົບວົງຈອນຂັ້ນລົບລ້າງ </vt:lpstr>
      <vt:lpstr>ແຜນວາດ ການບໍລິຫານຄະດີແບບຄົບວົງຈອນ (ຂັ້ນລົບລ້າງ) ອົງການໄອຍະການປະຊາຊົນສູງສຸດ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ແຜນວາດ ກົນໄກການແກ້ໄຂຄະດີແບບຄົບວົງຈອນ (ຂັ້ນຕົ້ນ) ຢູ່ອົງການໄອຍະການປະຊາຊົນ ເຂດ, ແຂວງ ແລະ ນະຄອນຫຼວງ</dc:title>
  <dc:creator>acer</dc:creator>
  <cp:lastModifiedBy>acer</cp:lastModifiedBy>
  <cp:revision>488</cp:revision>
  <cp:lastPrinted>2015-04-08T05:21:04Z</cp:lastPrinted>
  <dcterms:created xsi:type="dcterms:W3CDTF">2014-12-17T14:47:35Z</dcterms:created>
  <dcterms:modified xsi:type="dcterms:W3CDTF">2015-07-19T20:27:15Z</dcterms:modified>
</cp:coreProperties>
</file>