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75" r:id="rId2"/>
    <p:sldId id="276" r:id="rId3"/>
    <p:sldId id="277" r:id="rId4"/>
    <p:sldId id="281" r:id="rId5"/>
    <p:sldId id="312" r:id="rId6"/>
    <p:sldId id="331" r:id="rId7"/>
    <p:sldId id="279" r:id="rId8"/>
    <p:sldId id="280" r:id="rId9"/>
    <p:sldId id="282" r:id="rId10"/>
    <p:sldId id="283" r:id="rId11"/>
    <p:sldId id="329" r:id="rId12"/>
    <p:sldId id="286" r:id="rId13"/>
    <p:sldId id="287" r:id="rId14"/>
    <p:sldId id="284" r:id="rId15"/>
    <p:sldId id="330" r:id="rId16"/>
    <p:sldId id="285" r:id="rId17"/>
    <p:sldId id="288" r:id="rId18"/>
    <p:sldId id="289" r:id="rId19"/>
    <p:sldId id="295" r:id="rId20"/>
    <p:sldId id="313" r:id="rId21"/>
    <p:sldId id="258" r:id="rId22"/>
    <p:sldId id="259" r:id="rId23"/>
    <p:sldId id="310" r:id="rId24"/>
    <p:sldId id="260" r:id="rId25"/>
    <p:sldId id="311" r:id="rId26"/>
    <p:sldId id="299" r:id="rId27"/>
    <p:sldId id="309" r:id="rId28"/>
    <p:sldId id="327" r:id="rId29"/>
    <p:sldId id="307" r:id="rId30"/>
    <p:sldId id="308" r:id="rId31"/>
    <p:sldId id="303" r:id="rId32"/>
    <p:sldId id="304" r:id="rId33"/>
    <p:sldId id="305" r:id="rId34"/>
    <p:sldId id="306" r:id="rId35"/>
    <p:sldId id="314" r:id="rId36"/>
    <p:sldId id="256" r:id="rId37"/>
    <p:sldId id="257" r:id="rId38"/>
    <p:sldId id="316" r:id="rId39"/>
    <p:sldId id="328" r:id="rId40"/>
    <p:sldId id="319" r:id="rId41"/>
    <p:sldId id="320" r:id="rId42"/>
    <p:sldId id="321" r:id="rId43"/>
    <p:sldId id="315" r:id="rId44"/>
    <p:sldId id="317" r:id="rId45"/>
    <p:sldId id="318" r:id="rId46"/>
    <p:sldId id="322" r:id="rId47"/>
    <p:sldId id="323" r:id="rId48"/>
    <p:sldId id="324" r:id="rId49"/>
    <p:sldId id="325" r:id="rId50"/>
    <p:sldId id="272" r:id="rId51"/>
    <p:sldId id="326" r:id="rId52"/>
    <p:sldId id="269" r:id="rId53"/>
    <p:sldId id="270" r:id="rId54"/>
    <p:sldId id="271" r:id="rId55"/>
    <p:sldId id="266" r:id="rId56"/>
    <p:sldId id="268" r:id="rId57"/>
    <p:sldId id="291" r:id="rId58"/>
    <p:sldId id="292" r:id="rId59"/>
    <p:sldId id="300" r:id="rId60"/>
    <p:sldId id="302" r:id="rId61"/>
    <p:sldId id="332" r:id="rId62"/>
  </p:sldIdLst>
  <p:sldSz cx="9144000" cy="6858000" type="screen4x3"/>
  <p:notesSz cx="6742113" cy="98726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1D40C-8371-487E-B0F6-4F9D5EC6F576}" type="datetimeFigureOut">
              <a:rPr lang="th-TH" smtClean="0"/>
              <a:t>23/07/58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586AA-5326-462D-8D18-D65826F0BE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922437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EF7CE-FCE0-4C99-B188-5366BF3AEECE}" type="datetimeFigureOut">
              <a:rPr lang="th-TH" smtClean="0"/>
              <a:t>23/07/58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CF85-E3FF-4898-B27F-7F16D694E7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819686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0CF85-E3FF-4898-B27F-7F16D694E7B7}" type="slidenum">
              <a:rPr lang="th-TH" smtClean="0"/>
              <a:t>12</a:t>
            </a:fld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7E2F38E-DA38-470E-9D38-9F778F4D3D6C}" type="datetime1">
              <a:rPr lang="th-TH" smtClean="0"/>
              <a:t>23/07/58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90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03A5-9C31-4E09-86F4-C2F714DB3634}" type="datetime1">
              <a:rPr lang="th-TH" smtClean="0"/>
              <a:t>23/07/58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49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B1CE-3279-4B00-BA47-6641436D68F4}" type="datetime1">
              <a:rPr lang="th-TH" smtClean="0"/>
              <a:t>23/07/58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91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575D-AB75-4C34-93E0-737750EA2439}" type="datetime1">
              <a:rPr lang="th-TH" smtClean="0"/>
              <a:t>23/07/58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009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C720-B665-4D15-9533-9B2A4DC80935}" type="datetime1">
              <a:rPr lang="th-TH" smtClean="0"/>
              <a:t>23/07/58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585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44EA-6F38-4B66-9DA4-7FE2FC1C8A2E}" type="datetime1">
              <a:rPr lang="th-TH" smtClean="0"/>
              <a:t>23/07/58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332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A70B-950A-4EC9-9D98-4CB41FDD0884}" type="datetime1">
              <a:rPr lang="th-TH" smtClean="0"/>
              <a:t>23/07/58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746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F188-5FD3-49FC-B6DA-4782C031EA7D}" type="datetime1">
              <a:rPr lang="th-TH" smtClean="0"/>
              <a:t>23/07/58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179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FADE-CD44-4BDA-A957-EADFAE16B614}" type="datetime1">
              <a:rPr lang="th-TH" smtClean="0"/>
              <a:t>23/07/58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223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6293-B9AC-4995-A6D9-9A0B4A35DCA6}" type="datetime1">
              <a:rPr lang="th-TH" smtClean="0"/>
              <a:t>23/07/58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854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4724-B25B-48A4-B141-D8FA0A0F86FF}" type="datetime1">
              <a:rPr lang="th-TH" smtClean="0"/>
              <a:t>23/07/58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552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46E2-0CD6-4CC0-BEF1-3CCAE6BE72B1}" type="datetime1">
              <a:rPr lang="th-TH" smtClean="0"/>
              <a:t>23/07/58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013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2CBD7-AA6E-4B96-A5E1-77B37529E0A0}" type="datetime1">
              <a:rPr lang="th-TH" smtClean="0"/>
              <a:t>23/07/58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7B52-B7D6-4BA6-95CE-D2587E952F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87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ການຈໍລະຈອນການແກ້ໄຂຄະດີແບບຄົບວົງຈອນ</a:t>
            </a:r>
            <a:endParaRPr lang="th-TH" sz="2800" b="1" dirty="0">
              <a:solidFill>
                <a:srgbClr val="C00000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thaiDist">
              <a:buFont typeface="Phetsarath OT" pitchFamily="2" charset="0"/>
              <a:buChar char="–"/>
              <a:tabLst>
                <a:tab pos="1371600" algn="l"/>
              </a:tabLst>
            </a:pP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ອີງຕາມ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	</a:t>
            </a: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ຄໍາສັ່ງສະບັບເລກທີ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 01/</a:t>
            </a: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ອອປສ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ລົງວັນທີ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 18/11/2008 </a:t>
            </a: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ຂອງໄອ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	</a:t>
            </a: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ຍະການປະຊາຊົນສູງສຸດ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ກ່ຽວກັບການປະຕິບັດການທົດລອງການ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	</a:t>
            </a: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ຈໍລະຈອນການແກ້ໄຂຄະດີແບບຄົບວົງຈອນ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>
              <a:buFont typeface="Phetsarath OT" pitchFamily="2" charset="0"/>
              <a:buChar char="–"/>
              <a:tabLst>
                <a:tab pos="1371600" algn="l"/>
              </a:tabLst>
            </a:pP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ອີງຕາມ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	</a:t>
            </a: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ບົດແນະນໍາຂອງຫົວໜ້າຫ້ອງການ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ອອປສ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ສະບັບເລກທີ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 03/	</a:t>
            </a: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ອອປສ,ຫກ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ລົງວັນທີ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 27/11/2008 </a:t>
            </a: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ກ່ຽວກັບການທົດລອງ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	</a:t>
            </a: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ຕິດຕາມການຈໍລະຈອນເອກະສານກ່ຽວກັບຄະດີແບບຄົບວົງຈອນ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>
              <a:buFont typeface="Phetsarath OT" pitchFamily="2" charset="0"/>
              <a:buChar char="–"/>
              <a:tabLst>
                <a:tab pos="1371600" algn="l"/>
              </a:tabLst>
            </a:pP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ອີງຕາມ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	</a:t>
            </a: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ຂໍ້ຕົກລົງສະບັບເລກທີ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 01/</a:t>
            </a: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ອອປສ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ຫກ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ລົງວັນທີ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 01/12/2008 	</a:t>
            </a: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ຂອງຫ້ອງການວ່າດ້ວຍການມອບຄວາມຮັບຜິດຊອບ</a:t>
            </a:r>
            <a:endParaRPr lang="th-TH" sz="2400" dirty="0">
              <a:solidFill>
                <a:srgbClr val="0070C0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z="2400" smtClean="0">
                <a:solidFill>
                  <a:srgbClr val="FF0000"/>
                </a:solidFill>
              </a:rPr>
              <a:t>1</a:t>
            </a:fld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9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2012</a:t>
            </a:r>
            <a:br>
              <a:rPr lang="en-US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ສະຫຼຸບຕີລາຄາປະເມີນຜົນການຈັດຕັ້ງປະຕິບັດການຕິດຕາມກວດກາການແກ້ໄຂ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ຄະດີແບບຄົບວົງຈອນ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ຢູ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່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ອອປສ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ໄລຍະ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ແຕ່ປີ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2009-2012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ຂໍ້ຫຍຸ້ງຍາກ</a:t>
            </a:r>
            <a:endParaRPr lang="en-US" sz="2400" b="1" dirty="0" smtClean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  <a:p>
            <a:pPr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ຜູ່ຮັບຜິດຊອບຢູ່ບາງຂັ້ນຕອນ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ບໍ່ລົງຂໍ້ມູນ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>
              <a:buFont typeface="Wingdings" pitchFamily="2" charset="2"/>
              <a:buChar char="Ø"/>
            </a:pP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ຜ່ານການຕິດຕາມກວດກາສັງລວມໄດ້ດັ່ງນີ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້:</a:t>
            </a:r>
          </a:p>
          <a:p>
            <a:pPr algn="thaiDist"/>
            <a:r>
              <a:rPr lang="en-US" sz="2400" b="1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ຄະດີແພ່ງ</a:t>
            </a:r>
            <a:endParaRPr lang="en-US" sz="2400" b="1" dirty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  <a:p>
            <a:pPr algn="thaiDist"/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1.445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ເລື່ອງ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ປະຕິບັດຖືກຕາມກໍານົດເວລາ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ມີ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535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ເລື່ອງເທົ່າກັບ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37,02%.</a:t>
            </a:r>
          </a:p>
          <a:p>
            <a:pPr algn="thaiDist"/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910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ເລື່ອງເທົ່າກັບ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62,17%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ປະຕິບັດບໍ່ຖືກກັບກໍານົດເວລາ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ກາຍກໍານົດເວລາຫຼາຍທີ່ສຸດ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449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ສ່ວນຫຼາຍປະຕິບັດບໍ່ໄດ້ຕາມກໍານົດເວລາ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ແມ່ນຂັ້ນທີ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5-18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ຂັ້ນກົມ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ພະແນກ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ວິຊາການ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ຂາເຂົ້າ-ຂາອອກ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ເລຂາການນໍາ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  <a:endParaRPr lang="th-TH" sz="24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941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2012</a:t>
            </a:r>
            <a:br>
              <a:rPr lang="en-US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ສະຫຼຸບຕີລາຄາປະເມີນຜົນການຈັດຕັ້ງປະຕິບັດການຕິດຕາມກວດກາການແກ້ໄຂ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ຄະດີແບບຄົບວົງຈອນ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ຢູ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່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ອອປສ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ໄລຍະ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ແຕ່ປີ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2009-2012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ຂໍ້ຫຍຸ້ງຍາກ</a:t>
            </a:r>
            <a:endParaRPr lang="en-US" sz="2400" b="1" dirty="0" smtClean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  <a:p>
            <a:pPr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ຜູ່ຮັບຜິດຊອບຢູ່ບາງຂັ້ນຕອນ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ບໍ່ລົງຂໍ້ມູນ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>
              <a:buFont typeface="Wingdings" pitchFamily="2" charset="2"/>
              <a:buChar char="Ø"/>
            </a:pP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ຜ່ານການຕິດຕາມກວດກາສັງລວມໄດ້ດັ່ງນີ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້:</a:t>
            </a:r>
          </a:p>
          <a:p>
            <a:pPr algn="thaiDist"/>
            <a:r>
              <a:rPr lang="en-US" sz="2400" b="1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ຄະດີອາຍາ</a:t>
            </a:r>
            <a:endParaRPr lang="en-US" sz="2400" b="1" dirty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  <a:p>
            <a:pPr algn="thaiDist"/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626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ເລື່ອງ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ປະຕິບັດຖືກຕາມກໍານົດເວລາ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ມີ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552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ເລື່ອງເທົ່າກັບ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88,18%.</a:t>
            </a:r>
          </a:p>
          <a:p>
            <a:pPr algn="thaiDist"/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74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ເລື່ອງເທົ່າກັບ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11,82%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ປະຕິບັດບໍ່ຖືກກັບກໍານົດເວລາ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ກາຍກໍານົດເວລາຫຼາຍທີ່ສຸດ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398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ສ່ວນຫຼາຍປະຕິບັດບໍ່ໄດ້ຕາມກໍານົດເວລາ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ແມ່ນຂັ້ນທີ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5-18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ຂັ້ນກົມ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ພະແນກ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ວິຊາການ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ຂາເຂົ້າ-ຂາອອກ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ເລຂາການນໍາ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  <a:endParaRPr lang="th-TH" sz="24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17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Image (9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85689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16216" y="5013176"/>
            <a:ext cx="864096" cy="288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Phetsarath OT" pitchFamily="2" charset="0"/>
                <a:cs typeface="Phetsarath OT" pitchFamily="2" charset="0"/>
              </a:rPr>
              <a:t>ບໍ່ມີຂໍ້ມູນ</a:t>
            </a:r>
            <a:endParaRPr lang="th-TH" sz="12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12</a:t>
            </a:fld>
            <a:endParaRPr lang="th-TH"/>
          </a:p>
        </p:txBody>
      </p:sp>
      <p:cxnSp>
        <p:nvCxnSpPr>
          <p:cNvPr id="6" name="Straight Connector 5"/>
          <p:cNvCxnSpPr/>
          <p:nvPr/>
        </p:nvCxnSpPr>
        <p:spPr>
          <a:xfrm>
            <a:off x="5292080" y="5661248"/>
            <a:ext cx="0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292080" y="6021288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796136" y="5805264"/>
            <a:ext cx="20882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Phetsarath OT" pitchFamily="2" charset="0"/>
                <a:cs typeface="Phetsarath OT" pitchFamily="2" charset="0"/>
              </a:rPr>
              <a:t>3/2/09</a:t>
            </a:r>
            <a:endParaRPr lang="th-TH" sz="16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5877272"/>
            <a:ext cx="20882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Phetsarath OT" pitchFamily="2" charset="0"/>
                <a:cs typeface="Phetsarath OT" pitchFamily="2" charset="0"/>
              </a:rPr>
              <a:t>ລວມ</a:t>
            </a:r>
            <a:r>
              <a:rPr lang="en-US" sz="1600" dirty="0" smtClean="0">
                <a:latin typeface="Phetsarath OT" pitchFamily="2" charset="0"/>
                <a:cs typeface="Phetsarath OT" pitchFamily="2" charset="0"/>
              </a:rPr>
              <a:t> 1 </a:t>
            </a:r>
            <a:r>
              <a:rPr lang="en-US" sz="1600" dirty="0" err="1" smtClean="0">
                <a:latin typeface="Phetsarath OT" pitchFamily="2" charset="0"/>
                <a:cs typeface="Phetsarath OT" pitchFamily="2" charset="0"/>
              </a:rPr>
              <a:t>ເດືອນ</a:t>
            </a:r>
            <a:r>
              <a:rPr lang="en-US" sz="1600" dirty="0" smtClean="0">
                <a:latin typeface="Phetsarath OT" pitchFamily="2" charset="0"/>
                <a:cs typeface="Phetsarath OT" pitchFamily="2" charset="0"/>
              </a:rPr>
              <a:t> 13 </a:t>
            </a:r>
            <a:r>
              <a:rPr lang="en-US" sz="1600" dirty="0" err="1" smtClean="0">
                <a:latin typeface="Phetsarath OT" pitchFamily="2" charset="0"/>
                <a:cs typeface="Phetsarath OT" pitchFamily="2" charset="0"/>
              </a:rPr>
              <a:t>ວັນ</a:t>
            </a:r>
            <a:endParaRPr lang="th-TH" sz="1600" dirty="0"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439652" y="5301208"/>
            <a:ext cx="3384376" cy="5400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51920" y="5301208"/>
            <a:ext cx="1944216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41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Image (9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5" y="260648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67944" y="2276872"/>
            <a:ext cx="4536504" cy="8640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ບໍ່ລົງຂໍ້ມູນ</a:t>
            </a:r>
            <a:endParaRPr lang="th-TH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5936" y="3573016"/>
            <a:ext cx="4536504" cy="144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13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259632" y="5034880"/>
            <a:ext cx="72728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Phetsarath OT" pitchFamily="2" charset="0"/>
                <a:cs typeface="Phetsarath OT" pitchFamily="2" charset="0"/>
              </a:rPr>
              <a:t>ເຂົ້າວັນທີ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 8/12/08-30/4/2009 </a:t>
            </a:r>
            <a:r>
              <a:rPr lang="en-US" sz="1800" dirty="0" err="1" smtClean="0">
                <a:latin typeface="Phetsarath OT" pitchFamily="2" charset="0"/>
                <a:cs typeface="Phetsarath OT" pitchFamily="2" charset="0"/>
              </a:rPr>
              <a:t>ລວມ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 2 </a:t>
            </a:r>
            <a:r>
              <a:rPr lang="en-US" sz="1800" dirty="0" err="1" smtClean="0">
                <a:latin typeface="Phetsarath OT" pitchFamily="2" charset="0"/>
                <a:cs typeface="Phetsarath OT" pitchFamily="2" charset="0"/>
              </a:rPr>
              <a:t>ເດືອນກັບ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 22 </a:t>
            </a:r>
            <a:r>
              <a:rPr lang="en-US" sz="1800" dirty="0" err="1" smtClean="0"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1800" dirty="0" err="1" smtClean="0">
                <a:latin typeface="Phetsarath OT" pitchFamily="2" charset="0"/>
                <a:cs typeface="Phetsarath OT" pitchFamily="2" charset="0"/>
              </a:rPr>
              <a:t>ກາຍກໍານົດ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 22 </a:t>
            </a:r>
            <a:r>
              <a:rPr lang="en-US" sz="1800" dirty="0" err="1" smtClean="0"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 </a:t>
            </a:r>
            <a:endParaRPr lang="th-TH" sz="1800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22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2012</a:t>
            </a:r>
            <a:br>
              <a:rPr lang="en-US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ສະຫຼຸບຕີລາຄາປະເມີນຜົນການຈັດຕັ້ງປະຕິບັດການຕິດຕາມກວດກາການແກ້ໄຂ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ຄະດີແບບຄົບວົງຈອນ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ຢູ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່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ອອປສ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ໄລຍະ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ແຕ່ປີ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2009-2012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>
              <a:buFont typeface="Wingdings" pitchFamily="2" charset="2"/>
              <a:buChar char="Ø"/>
            </a:pP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ຜ່ານການຕິດຕາມກວດກາສັງລວມໄດ້ດັ່ງນີ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້:</a:t>
            </a:r>
          </a:p>
          <a:p>
            <a:pPr algn="thaiDist"/>
            <a:r>
              <a:rPr lang="en-US" sz="2400" b="1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ຄະດີອາຍາ</a:t>
            </a:r>
            <a:endParaRPr lang="en-US" sz="2400" b="1" dirty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  <a:p>
            <a:pPr algn="thaiDist"/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626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ເລື່ອງ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ປະຕິບັດຖືກຕາມກໍານົດເວລາ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ມີ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552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ເລື່ອງເທົ່າກັບ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88,17%.</a:t>
            </a:r>
          </a:p>
          <a:p>
            <a:pPr algn="thaiDist"/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74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ເລື່ອງເທົ່າກັບ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11,82%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ປະຕິບັດບໍ່ຖືກກັບກໍານົດເວລາ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ກາຍກໍານົດເວລາຫຼາຍທີ່ສຸດ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398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ສ່ວນຫຼາຍປະຕິບັດບໍ່ໄດ້ຕາມກໍານົດເວລາ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ແມ່ນຂັ້ນທີ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5-18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ຂັ້ນກົມ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ພະແນກ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ວິຊາການ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ຂາເຂົ້າ-ຂາອອກ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ເລຂາການນໍາ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  <a:endParaRPr lang="th-TH" sz="24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14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115616" y="5301208"/>
            <a:ext cx="7560840" cy="93610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thaiDist">
              <a:buAutoNum type="arabicPeriod"/>
            </a:pPr>
            <a:r>
              <a:rPr lang="en-US" sz="2000" dirty="0" err="1" smtClean="0">
                <a:latin typeface="Phetsarath OT" pitchFamily="2" charset="0"/>
                <a:cs typeface="Phetsarath OT" pitchFamily="2" charset="0"/>
              </a:rPr>
              <a:t>ຫົວໜ້າກົມ</a:t>
            </a:r>
            <a:r>
              <a:rPr lang="en-US" sz="2000" dirty="0" smtClean="0">
                <a:latin typeface="Phetsarath OT" pitchFamily="2" charset="0"/>
                <a:cs typeface="Phetsarath OT" pitchFamily="2" charset="0"/>
              </a:rPr>
              <a:t>		3. </a:t>
            </a:r>
            <a:r>
              <a:rPr lang="en-US" sz="2000" dirty="0" err="1" smtClean="0">
                <a:latin typeface="Phetsarath OT" pitchFamily="2" charset="0"/>
                <a:cs typeface="Phetsarath OT" pitchFamily="2" charset="0"/>
              </a:rPr>
              <a:t>ຫົວ</a:t>
            </a:r>
            <a:r>
              <a:rPr lang="en-US" sz="2000" dirty="0" err="1">
                <a:latin typeface="Phetsarath OT" pitchFamily="2" charset="0"/>
                <a:cs typeface="Phetsarath OT" pitchFamily="2" charset="0"/>
              </a:rPr>
              <a:t>ໜ້າພະ</a:t>
            </a:r>
            <a:r>
              <a:rPr lang="en-US" sz="2000" dirty="0" err="1" smtClean="0">
                <a:latin typeface="Phetsarath OT" pitchFamily="2" charset="0"/>
                <a:cs typeface="Phetsarath OT" pitchFamily="2" charset="0"/>
              </a:rPr>
              <a:t>ແນກ</a:t>
            </a:r>
            <a:r>
              <a:rPr lang="en-US" sz="2000" dirty="0" smtClean="0">
                <a:latin typeface="Phetsarath OT" pitchFamily="2" charset="0"/>
                <a:cs typeface="Phetsarath OT" pitchFamily="2" charset="0"/>
              </a:rPr>
              <a:t>		5. </a:t>
            </a:r>
            <a:r>
              <a:rPr lang="en-US" sz="2000" dirty="0" err="1" smtClean="0">
                <a:latin typeface="Phetsarath OT" pitchFamily="2" charset="0"/>
                <a:cs typeface="Phetsarath OT" pitchFamily="2" charset="0"/>
              </a:rPr>
              <a:t>ພິມ</a:t>
            </a:r>
            <a:r>
              <a:rPr lang="en-US" sz="2000" dirty="0" err="1">
                <a:latin typeface="Phetsarath OT" pitchFamily="2" charset="0"/>
                <a:cs typeface="Phetsarath OT" pitchFamily="2" charset="0"/>
              </a:rPr>
              <a:t>ດີດ</a:t>
            </a:r>
            <a:endParaRPr lang="en-US" sz="2000" dirty="0" smtClean="0">
              <a:latin typeface="Phetsarath OT" pitchFamily="2" charset="0"/>
              <a:cs typeface="Phetsarath OT" pitchFamily="2" charset="0"/>
            </a:endParaRPr>
          </a:p>
          <a:p>
            <a:pPr marL="457200" indent="-457200" algn="thaiDist">
              <a:buAutoNum type="arabicPeriod"/>
            </a:pPr>
            <a:r>
              <a:rPr lang="en-US" sz="2000" dirty="0" err="1" smtClean="0">
                <a:latin typeface="Phetsarath OT" pitchFamily="2" charset="0"/>
                <a:cs typeface="Phetsarath OT" pitchFamily="2" charset="0"/>
              </a:rPr>
              <a:t>ຮອງຫົວໜ້າກົມ</a:t>
            </a:r>
            <a:r>
              <a:rPr lang="en-US" sz="2000" dirty="0" smtClean="0">
                <a:latin typeface="Phetsarath OT" pitchFamily="2" charset="0"/>
                <a:cs typeface="Phetsarath OT" pitchFamily="2" charset="0"/>
              </a:rPr>
              <a:t>	</a:t>
            </a:r>
            <a:r>
              <a:rPr lang="en-US" sz="2000" dirty="0">
                <a:latin typeface="Phetsarath OT" pitchFamily="2" charset="0"/>
                <a:cs typeface="Phetsarath OT" pitchFamily="2" charset="0"/>
              </a:rPr>
              <a:t>	</a:t>
            </a:r>
            <a:r>
              <a:rPr lang="en-US" sz="2000" dirty="0" smtClean="0">
                <a:latin typeface="Phetsarath OT" pitchFamily="2" charset="0"/>
                <a:cs typeface="Phetsarath OT" pitchFamily="2" charset="0"/>
              </a:rPr>
              <a:t>4. </a:t>
            </a:r>
            <a:r>
              <a:rPr lang="en-US" sz="2000" dirty="0" err="1" smtClean="0">
                <a:latin typeface="Phetsarath OT" pitchFamily="2" charset="0"/>
                <a:cs typeface="Phetsarath OT" pitchFamily="2" charset="0"/>
              </a:rPr>
              <a:t>ວິຊາການ</a:t>
            </a:r>
            <a:r>
              <a:rPr lang="en-US" sz="2000" dirty="0">
                <a:latin typeface="Phetsarath OT" pitchFamily="2" charset="0"/>
                <a:cs typeface="Phetsarath OT" pitchFamily="2" charset="0"/>
              </a:rPr>
              <a:t>	</a:t>
            </a:r>
            <a:r>
              <a:rPr lang="en-US" sz="2000" dirty="0" smtClean="0">
                <a:latin typeface="Phetsarath OT" pitchFamily="2" charset="0"/>
                <a:cs typeface="Phetsarath OT" pitchFamily="2" charset="0"/>
              </a:rPr>
              <a:t>	6. </a:t>
            </a:r>
            <a:r>
              <a:rPr lang="en-US" sz="2000" dirty="0" err="1" smtClean="0">
                <a:latin typeface="Phetsarath OT" pitchFamily="2" charset="0"/>
                <a:cs typeface="Phetsarath OT" pitchFamily="2" charset="0"/>
              </a:rPr>
              <a:t>ຂາເຂົ້າ-ຂາອອກ</a:t>
            </a:r>
            <a:endParaRPr lang="th-TH" sz="2000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ຜົນການຕິດຕາມກວດກາ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ໄລຍະ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6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ເດືອນຕົ້ນສົກປີ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2014-2015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>
              <a:buFont typeface="Wingdings" pitchFamily="2" charset="2"/>
              <a:buChar char="Ø"/>
            </a:pP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ຜ່ານການຕິດຕາມກວດກາສັງລວມໄດ້ດັ່ງນີ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້:</a:t>
            </a:r>
          </a:p>
          <a:p>
            <a:pPr algn="thaiDist"/>
            <a:r>
              <a:rPr lang="en-US" sz="2400" b="1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ຄະດີອາຍາ</a:t>
            </a:r>
            <a:endParaRPr lang="en-US" sz="2400" b="1" dirty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  <a:p>
            <a:pPr lvl="0"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ໃນແຕ່ລະເດືອນສະເລ່ຍຄະດີທີ່ດໍາເນີນໄດ້ຕາມກໍານົດເວລາໄດ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້ 35-48%. </a:t>
            </a:r>
          </a:p>
          <a:p>
            <a:pPr lvl="0"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ຕົວຢ່າງ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: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ໃນເດືອນ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ກຸມພາ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2015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ນີ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້.</a:t>
            </a:r>
          </a:p>
          <a:p>
            <a:pPr lvl="0" indent="-225425" algn="thaiDist">
              <a:buFont typeface="Phetsarath OT" pitchFamily="2" charset="0"/>
              <a:buChar char="–"/>
            </a:pP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ຄະດີ</a:t>
            </a:r>
            <a:r>
              <a:rPr lang="th-TH" sz="2400" dirty="0">
                <a:latin typeface="Phetsarath OT" pitchFamily="2" charset="0"/>
                <a:cs typeface="Phetsarath OT" pitchFamily="2" charset="0"/>
              </a:rPr>
              <a:t>ແພ່ງ 13 ເລື່ອງ, ດໍາເນີນຖືກຕ້ອງຕາມກໍານົດເວລາ 5 </a:t>
            </a:r>
            <a:r>
              <a:rPr lang="th-TH" sz="2400" dirty="0" smtClean="0">
                <a:latin typeface="Phetsarath OT" pitchFamily="2" charset="0"/>
                <a:cs typeface="Phetsarath OT" pitchFamily="2" charset="0"/>
              </a:rPr>
              <a:t>ເລື່ອງເທົ່າກັບ 38,46%.</a:t>
            </a:r>
          </a:p>
          <a:p>
            <a:pPr lvl="0" indent="-225425" algn="thaiDist">
              <a:buFont typeface="Phetsarath OT" pitchFamily="2" charset="0"/>
              <a:buChar char="–"/>
            </a:pPr>
            <a:r>
              <a:rPr lang="th-TH" sz="2400" dirty="0" smtClean="0">
                <a:latin typeface="Phetsarath OT" pitchFamily="2" charset="0"/>
                <a:cs typeface="Phetsarath OT" pitchFamily="2" charset="0"/>
              </a:rPr>
              <a:t>ຄະດີ</a:t>
            </a:r>
            <a:r>
              <a:rPr lang="th-TH" sz="2400" dirty="0">
                <a:latin typeface="Phetsarath OT" pitchFamily="2" charset="0"/>
                <a:cs typeface="Phetsarath OT" pitchFamily="2" charset="0"/>
              </a:rPr>
              <a:t>ອາຍາ 11 ເລື່ອງ, ດໍາເນີນຖືກຕ້ອງຕາມກໍານົດເວລາ 4 </a:t>
            </a:r>
            <a:r>
              <a:rPr lang="th-TH" sz="2400" dirty="0" smtClean="0">
                <a:latin typeface="Phetsarath OT" pitchFamily="2" charset="0"/>
                <a:cs typeface="Phetsarath OT" pitchFamily="2" charset="0"/>
              </a:rPr>
              <a:t>ເລື່ອງເທົ່າກັບ 36,36%</a:t>
            </a:r>
            <a:endParaRPr lang="en-US" sz="2400" dirty="0" smtClean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15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115616" y="5301208"/>
            <a:ext cx="7560840" cy="93610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thaiDist">
              <a:buAutoNum type="arabicPeriod"/>
            </a:pPr>
            <a:r>
              <a:rPr lang="en-US" sz="2000" dirty="0" err="1" smtClean="0">
                <a:latin typeface="Phetsarath OT" pitchFamily="2" charset="0"/>
                <a:cs typeface="Phetsarath OT" pitchFamily="2" charset="0"/>
              </a:rPr>
              <a:t>ຫົວໜ້າກົມ</a:t>
            </a:r>
            <a:r>
              <a:rPr lang="en-US" sz="2000" dirty="0" smtClean="0">
                <a:latin typeface="Phetsarath OT" pitchFamily="2" charset="0"/>
                <a:cs typeface="Phetsarath OT" pitchFamily="2" charset="0"/>
              </a:rPr>
              <a:t>		3. </a:t>
            </a:r>
            <a:r>
              <a:rPr lang="en-US" sz="2000" dirty="0" err="1" smtClean="0">
                <a:latin typeface="Phetsarath OT" pitchFamily="2" charset="0"/>
                <a:cs typeface="Phetsarath OT" pitchFamily="2" charset="0"/>
              </a:rPr>
              <a:t>ຫົວ</a:t>
            </a:r>
            <a:r>
              <a:rPr lang="en-US" sz="2000" dirty="0" err="1">
                <a:latin typeface="Phetsarath OT" pitchFamily="2" charset="0"/>
                <a:cs typeface="Phetsarath OT" pitchFamily="2" charset="0"/>
              </a:rPr>
              <a:t>ໜ້າພະ</a:t>
            </a:r>
            <a:r>
              <a:rPr lang="en-US" sz="2000" dirty="0" err="1" smtClean="0">
                <a:latin typeface="Phetsarath OT" pitchFamily="2" charset="0"/>
                <a:cs typeface="Phetsarath OT" pitchFamily="2" charset="0"/>
              </a:rPr>
              <a:t>ແນກ</a:t>
            </a:r>
            <a:r>
              <a:rPr lang="en-US" sz="2000" dirty="0" smtClean="0">
                <a:latin typeface="Phetsarath OT" pitchFamily="2" charset="0"/>
                <a:cs typeface="Phetsarath OT" pitchFamily="2" charset="0"/>
              </a:rPr>
              <a:t>		5. </a:t>
            </a:r>
            <a:r>
              <a:rPr lang="en-US" sz="2000" dirty="0" err="1" smtClean="0">
                <a:latin typeface="Phetsarath OT" pitchFamily="2" charset="0"/>
                <a:cs typeface="Phetsarath OT" pitchFamily="2" charset="0"/>
              </a:rPr>
              <a:t>ພິມ</a:t>
            </a:r>
            <a:r>
              <a:rPr lang="en-US" sz="2000" dirty="0" err="1">
                <a:latin typeface="Phetsarath OT" pitchFamily="2" charset="0"/>
                <a:cs typeface="Phetsarath OT" pitchFamily="2" charset="0"/>
              </a:rPr>
              <a:t>ດີດ</a:t>
            </a:r>
            <a:endParaRPr lang="en-US" sz="2000" dirty="0" smtClean="0">
              <a:latin typeface="Phetsarath OT" pitchFamily="2" charset="0"/>
              <a:cs typeface="Phetsarath OT" pitchFamily="2" charset="0"/>
            </a:endParaRPr>
          </a:p>
          <a:p>
            <a:pPr marL="457200" indent="-457200" algn="thaiDist">
              <a:buAutoNum type="arabicPeriod"/>
            </a:pPr>
            <a:r>
              <a:rPr lang="en-US" sz="2000" dirty="0" err="1" smtClean="0">
                <a:latin typeface="Phetsarath OT" pitchFamily="2" charset="0"/>
                <a:cs typeface="Phetsarath OT" pitchFamily="2" charset="0"/>
              </a:rPr>
              <a:t>ຮອງຫົວໜ້າກົມ</a:t>
            </a:r>
            <a:r>
              <a:rPr lang="en-US" sz="2000" dirty="0" smtClean="0">
                <a:latin typeface="Phetsarath OT" pitchFamily="2" charset="0"/>
                <a:cs typeface="Phetsarath OT" pitchFamily="2" charset="0"/>
              </a:rPr>
              <a:t>	</a:t>
            </a:r>
            <a:r>
              <a:rPr lang="en-US" sz="2000" dirty="0">
                <a:latin typeface="Phetsarath OT" pitchFamily="2" charset="0"/>
                <a:cs typeface="Phetsarath OT" pitchFamily="2" charset="0"/>
              </a:rPr>
              <a:t>	</a:t>
            </a:r>
            <a:r>
              <a:rPr lang="en-US" sz="2000" dirty="0" smtClean="0">
                <a:latin typeface="Phetsarath OT" pitchFamily="2" charset="0"/>
                <a:cs typeface="Phetsarath OT" pitchFamily="2" charset="0"/>
              </a:rPr>
              <a:t>4. </a:t>
            </a:r>
            <a:r>
              <a:rPr lang="en-US" sz="2000" dirty="0" err="1" smtClean="0">
                <a:latin typeface="Phetsarath OT" pitchFamily="2" charset="0"/>
                <a:cs typeface="Phetsarath OT" pitchFamily="2" charset="0"/>
              </a:rPr>
              <a:t>ວິຊາການ</a:t>
            </a:r>
            <a:r>
              <a:rPr lang="en-US" sz="2000" dirty="0">
                <a:latin typeface="Phetsarath OT" pitchFamily="2" charset="0"/>
                <a:cs typeface="Phetsarath OT" pitchFamily="2" charset="0"/>
              </a:rPr>
              <a:t>	</a:t>
            </a:r>
            <a:r>
              <a:rPr lang="en-US" sz="2000" dirty="0" smtClean="0">
                <a:latin typeface="Phetsarath OT" pitchFamily="2" charset="0"/>
                <a:cs typeface="Phetsarath OT" pitchFamily="2" charset="0"/>
              </a:rPr>
              <a:t>	6. </a:t>
            </a:r>
            <a:r>
              <a:rPr lang="en-US" sz="2000" dirty="0" err="1" smtClean="0">
                <a:latin typeface="Phetsarath OT" pitchFamily="2" charset="0"/>
                <a:cs typeface="Phetsarath OT" pitchFamily="2" charset="0"/>
              </a:rPr>
              <a:t>ຂາເຂົ້າ-ຂາອອກ</a:t>
            </a:r>
            <a:endParaRPr lang="th-TH" sz="2000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5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2012</a:t>
            </a:r>
            <a:br>
              <a:rPr lang="en-US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ສະຫຼຸບຕີລາຄາປະເມີນຜົນການຈັດຕັ້ງປະຕິບັດການຕິດຕາມກວດກາການແກ້ໄຂ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ຄະດີແບບຄົບວົງຈອນ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ຢູ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່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ອອປສ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ໄລຍະ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ແຕ່ປີ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2009-2012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ສາເຫດທີ່ພາໃຫ້ມີການຊັກຊ້າແກ່ຍາວ</a:t>
            </a:r>
            <a:endParaRPr lang="en-US" sz="2400" b="1" dirty="0" smtClean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  <a:p>
            <a:pPr algn="thaiDist"/>
            <a:r>
              <a:rPr lang="en-US" sz="2400" dirty="0" err="1">
                <a:latin typeface="Phetsarath OT" pitchFamily="2" charset="0"/>
                <a:cs typeface="Phetsarath OT" pitchFamily="2" charset="0"/>
              </a:rPr>
              <a:t>ຄວາມຮັບຜິດຊອບຂອງພະນັກງານຢູ່ບາງຂັ້ນຕອນຍັງບໍ່ທັນສູງ</a:t>
            </a:r>
            <a:r>
              <a:rPr lang="en-US" sz="2400" dirty="0">
                <a:latin typeface="Phetsarath OT" pitchFamily="2" charset="0"/>
                <a:cs typeface="Phetsarath OT" pitchFamily="2" charset="0"/>
              </a:rPr>
              <a:t>. </a:t>
            </a:r>
            <a:r>
              <a:rPr lang="en-US" sz="2400" dirty="0" err="1">
                <a:latin typeface="Phetsarath OT" pitchFamily="2" charset="0"/>
                <a:cs typeface="Phetsarath OT" pitchFamily="2" charset="0"/>
              </a:rPr>
              <a:t>ມີບາງຄະດີພິມແລ້ວ</a:t>
            </a:r>
            <a:r>
              <a:rPr lang="en-US" sz="2400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>
                <a:latin typeface="Phetsarath OT" pitchFamily="2" charset="0"/>
                <a:cs typeface="Phetsarath OT" pitchFamily="2" charset="0"/>
              </a:rPr>
              <a:t>ມີການດັດແປງຫຼາຍເທື່ອ</a:t>
            </a:r>
            <a:r>
              <a:rPr lang="en-US" sz="2400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>
                <a:latin typeface="Phetsarath OT" pitchFamily="2" charset="0"/>
                <a:cs typeface="Phetsarath OT" pitchFamily="2" charset="0"/>
              </a:rPr>
              <a:t>ຫຼື</a:t>
            </a:r>
            <a:r>
              <a:rPr lang="en-US" sz="2400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>
                <a:latin typeface="Phetsarath OT" pitchFamily="2" charset="0"/>
                <a:cs typeface="Phetsarath OT" pitchFamily="2" charset="0"/>
              </a:rPr>
              <a:t>ບັນຫາອື່ນ</a:t>
            </a:r>
            <a:r>
              <a:rPr lang="en-US" sz="2400" dirty="0">
                <a:latin typeface="Phetsarath OT" pitchFamily="2" charset="0"/>
                <a:cs typeface="Phetsarath OT" pitchFamily="2" charset="0"/>
              </a:rPr>
              <a:t>ໆ.</a:t>
            </a:r>
            <a:endParaRPr lang="en-US" sz="2400" dirty="0" smtClean="0">
              <a:latin typeface="Phetsarath OT" pitchFamily="2" charset="0"/>
              <a:cs typeface="Phetsarath OT" pitchFamily="2" charset="0"/>
            </a:endParaRPr>
          </a:p>
          <a:p>
            <a:pPr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ພະນັກງານວິຊາການໄປວຽກທາງການ</a:t>
            </a:r>
            <a:r>
              <a:rPr lang="en-US" sz="2400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ເຊັ່ນ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ເຂົ້າຮ່ວມກອງປະຊຸມສໍາມະນາຕ່າງໆຕາມການຕົກລົງຂອງຄະນະນໍາ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ຄະດີຈໍານວນໜຶ່ງລໍຖ້າຂໍ້ມູນຈາກຄູ່ຄວາມ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ຫຼື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ລົງເກັບຂໍ້ມູນ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ຫຼື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ລໍຖ້າຜ່ານກອງປະຊຸມຫຼາຍພາກສ່ວນເວົ້າລວມ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/>
            <a:endParaRPr lang="en-US" sz="2400" dirty="0" smtClean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95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2012</a:t>
            </a:r>
            <a:br>
              <a:rPr lang="en-US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ສະຫຼຸບຕີລາຄາປະເມີນຜົນການຈັດຕັ້ງປະຕິບັດການຕິດຕາມກວດກາການແກ້ໄຂ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ຄະດີແບບຄົບວົງຈອນ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ຢູ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່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ອອປສ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ໄລຍະ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ແຕ່ປີ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2009-2012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ຜົນໄດ້ຮັບ</a:t>
            </a:r>
            <a:endParaRPr lang="en-US" sz="2400" b="1" dirty="0" smtClean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  <a:p>
            <a:pPr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ການແກ້ໄຂຄະດີ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ຄໍາຮ້ອງໂດຍຜ່ານກົນໄກດັ່ງກ່າວເຫັນວ່າມີປະສິດທິຜົນ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ໂດຍສະເພາະການປະຕິບັດກໍານົດເວລາ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ຮູ້ໄດ້ວ່າການແກ້ໄຂຄະດີ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ຄໍາຮ້ອງຊັກຊ້າແກ່ຍາວຢູ່ຂັ້ນຕອນໃດ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ຜູ່ໃດຮັບຜິດຊອບສາມາດກວດສອບໄດ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້.</a:t>
            </a:r>
          </a:p>
          <a:p>
            <a:pPr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ມີຂໍ້ມູນສະເໜີພາກສ່ວນທີ່ກ່ຽວຂ້ອງພິຈາລະນາ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ຊອກວິທີແກ້ໄຂ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ຂໍທິດຊີ້ນໍາຈາກຂັ້ນເທິງ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57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2012</a:t>
            </a:r>
            <a:br>
              <a:rPr lang="en-US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ສະຫຼຸບຕີລາຄາປະເມີນຜົນການຈັດຕັ້ງປະຕິບັດການຕິດຕາມກວດກາການແກ້ໄຂ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ຄະດີແບບຄົບວົງຈອນ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ຢູ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່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ອອປສ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ໄລຍະ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ແຕ່ປີ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2009-2012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ບົດຮຽນຖອດຖອນໄດ</a:t>
            </a:r>
            <a:r>
              <a:rPr lang="en-US" sz="2400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້</a:t>
            </a:r>
          </a:p>
          <a:p>
            <a:pPr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ການສ້າງກົນໄກຕິດຕາມກວດກາການແກ້ໄຂຄະດີຄົບວົງຈອນ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ກໍແມ່ນການສ້າງບາດກ້າວບຸກທະລຸຕາມມະຕິກອງປະຊຸມໃຫຍ່ຄັ້ງທີ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IX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ຂອງພັກ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ໂດຍສະເພາະລະບຽບການບໍລິຫານຄະດີ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ທັງເປັນການຄຸ້ມຄອງ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ຮັກສາໃຫ້ທັນຕາມກໍານົດເວລາ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ຕາມທີ່ກົດໝາຍໄດ້ກໍານົດໄວ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້.</a:t>
            </a:r>
          </a:p>
          <a:p>
            <a:pPr algn="thaiDist"/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ການຕິດຕາມກວດກາການແກ້ໄຂຄະດີຄົບວົງຈອນເປັນກົນໄກຕິດຕາມກວດກາການຈໍລະຈອນສໍານວນຄະດີທີ່ສາມາດກວດສອບການປະຕິບັດກໍານົດເວລາ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ຄວາມຊັກກຊ້າແກ່ຍາວ</a:t>
            </a:r>
            <a:r>
              <a:rPr lang="en-US" sz="2400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ພ້ອມສາເຫດຢູ່ໃນແຕ່ລະຂັ້ນຕອນໄດ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້.</a:t>
            </a:r>
          </a:p>
          <a:p>
            <a:pPr algn="thaiDist"/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ຜັນຂະຫຍາຍໄປຈັດຕັ້ງປະຕິບັດຢູ່ອົງການໄອຍະການປະຊາຊົນທຸກຂັ້ນໃນທົ່ວປະເທດໂດຍເອກະພາບທາງດ້ານຂັ້ນຕອນ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ກໍານົດເວລາໃນແຕ່ລະຂັ້ນຕອນ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ຢູ່ອົງການໄອຍະການປະຊາຊົນເຂດ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ແຂວງ-ນະຄອນ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ອົງການໄອຍະການປະຊາຊົນພາກ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ອົງການໄອຍະການປະຊາຊົນສູງສຸດ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79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2012</a:t>
            </a:r>
            <a:br>
              <a:rPr lang="en-US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ສະຫຼຸບຕີລາຄາປະເມີນຜົນການຈັດຕັ້ງປະຕິບັດການຕິດຕາມກວດກາການແກ້ໄຂ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ຄະດີແບບຄົບວົງຈອນ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ຢູ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່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ອອປສ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ໄລຍະ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ແຕ່ປີ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2009-2012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ບົດຮຽນຖອດຖອນໄດ</a:t>
            </a:r>
            <a:r>
              <a:rPr lang="en-US" sz="2400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້</a:t>
            </a:r>
          </a:p>
          <a:p>
            <a:pPr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ສຶກສາອົບຮົມການເມືອງແນວຄິດພະນັກງານໃຫ້ຮັບຮູ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້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ເຂົ້າໃຈຢ່າງເລິກເຊິ່ງກົນໄກການຄຸ້ມຄອງການແກ້ໄຂຄະດີຄົບວົງຈອນ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ຄວາມໝາຍຄວາມສໍາຄັນ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ຈັດຕັ້ງປະຕິບັດດ້ວຍຄວາມຮັບຜິດຊອບ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ມີຜົນສໍາເລັດ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/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ຄົ້ນຄວ້າເຊື່ອມຊຶມບັນດາເນື້ອໃນກົນໄກການຄຸ້ມຄອງການແກ້ໄຂຄະດີຄົບວົງຈອນ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ຕິດພັນກັບການຝຶກອົບຮົມວຽກງານໄອຍະການ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ການປະຕິບັດສິດ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ໜ້າທີ່ຂອງພະນັກງານໄອຍະການ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ຈັດກອງປະຊຸມສະຫຼຸບຕີລາຄາປະເມີນຜົນ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ຖອດຖອນບົດຮຽນໃນທຸກ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ໆ 3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ເດືອນ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ເພື່ອເສີມຂະຫຍາຍດ້ານດີ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ຊອກວິທີທາງແກ້ໄຂດ້ານອ່ອນຂໍ້ຄົງຄ້າງ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ທັງເປັນການກະຕຸກຊຸມຍູ້ຜູ່ຮັບຜິດຊອບວຽກງານດັ່ງກ່າວໃນແຕ່ລະຂັ້ນຕອນໃຫ້ມີຄວາມຮັບຜິດຊອບສູງເທົ່າທີ່ຄວນ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52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Phetsarath OT" pitchFamily="2" charset="0"/>
                <a:cs typeface="Phetsarath OT" pitchFamily="2" charset="0"/>
              </a:rPr>
              <a:t>ການຈໍລະຈອນແກ້ໄຂຄະດີຄົບແບບວົງຈອນ</a:t>
            </a:r>
            <a:endParaRPr lang="th-TH" sz="28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thaiDist">
              <a:buNone/>
              <a:tabLst>
                <a:tab pos="1371600" algn="l"/>
              </a:tabLst>
            </a:pP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ໂດຍປະຕິບັດຕາມຄໍາສັ່ງ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ຄໍາແນະນໍາທີ່ກ່າວມານັ້ນຢູ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່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ອອປສ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ຊຶ່ງເລີ່ມປະຕິບັດມາແຕ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່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ວັນທີ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01 </a:t>
            </a:r>
            <a:r>
              <a:rPr lang="en-US" sz="2400" b="1" dirty="0" err="1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ທັນວາ</a:t>
            </a:r>
            <a:r>
              <a:rPr lang="en-US" sz="2400" b="1" dirty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2008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ລວມມີ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19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ຂັ້ນຕອນດັ່ງນີ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້:</a:t>
            </a:r>
          </a:p>
          <a:p>
            <a:pPr marL="457200" indent="-457200" algn="thaiDist">
              <a:buFont typeface="+mj-lt"/>
              <a:buAutoNum type="arabicPeriod"/>
              <a:tabLst>
                <a:tab pos="1371600" algn="l"/>
              </a:tabLst>
            </a:pP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ຂາເຂົ້າ-ຂາອອກ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(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ຄໍາແນະນໍາເລກທີ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07/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ອອປສ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ລົງວັນທີ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4/6/2008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ກ່ຽວກັບການກວດກາຄວາມຖືກຕ້ອງ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ຄົບຖ້ວນຂອງບັນດາເອກະສານຕ່າງໆຕາມສໍານວນຄະດີ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1 </a:t>
            </a:r>
            <a:r>
              <a:rPr lang="en-US" sz="2400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).</a:t>
            </a:r>
          </a:p>
          <a:p>
            <a:pPr marL="457200" indent="-457200" algn="thaiDist">
              <a:buFont typeface="+mj-lt"/>
              <a:buAutoNum type="arabicPeriod"/>
              <a:tabLst>
                <a:tab pos="1371600" algn="l"/>
              </a:tabLst>
            </a:pP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ເລຂາ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ທ່ານ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ອຍກ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ສູງສຸດ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2 </a:t>
            </a:r>
            <a:r>
              <a:rPr lang="en-US" sz="2400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).</a:t>
            </a:r>
          </a:p>
          <a:p>
            <a:pPr marL="457200" indent="-457200" algn="thaiDist">
              <a:buFont typeface="+mj-lt"/>
              <a:buAutoNum type="arabicPeriod"/>
              <a:tabLst>
                <a:tab pos="1371600" algn="l"/>
              </a:tabLst>
            </a:pP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ເລຂາທ່ານຮອງ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ອຍກ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ສູງສຸດ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2 </a:t>
            </a:r>
            <a:r>
              <a:rPr lang="en-US" sz="2400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).</a:t>
            </a:r>
          </a:p>
          <a:p>
            <a:pPr marL="457200" indent="-457200" algn="thaiDist">
              <a:buFont typeface="+mj-lt"/>
              <a:buAutoNum type="arabicPeriod"/>
              <a:tabLst>
                <a:tab pos="1371600" algn="l"/>
              </a:tabLst>
            </a:pP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ຂາເຂົ້າ-ຂາອອກ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ຂອງກົມ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>
                <a:latin typeface="Phetsarath OT" pitchFamily="2" charset="0"/>
                <a:cs typeface="Phetsarath OT" pitchFamily="2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1 </a:t>
            </a:r>
            <a:r>
              <a:rPr lang="en-US" sz="2400" dirty="0" err="1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).</a:t>
            </a:r>
          </a:p>
          <a:p>
            <a:pPr marL="457200" indent="-457200" algn="thaiDist">
              <a:buFont typeface="+mj-lt"/>
              <a:buAutoNum type="arabicPeriod"/>
              <a:tabLst>
                <a:tab pos="1371600" algn="l"/>
              </a:tabLst>
            </a:pP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ຫົວໜ້າກົມ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>
                <a:latin typeface="Phetsarath OT" pitchFamily="2" charset="0"/>
                <a:cs typeface="Phetsarath OT" pitchFamily="2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2 </a:t>
            </a:r>
            <a:r>
              <a:rPr lang="en-US" sz="2400" dirty="0" err="1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).</a:t>
            </a:r>
          </a:p>
          <a:p>
            <a:pPr marL="457200" indent="-457200" algn="thaiDist">
              <a:buFont typeface="+mj-lt"/>
              <a:buAutoNum type="arabicPeriod"/>
              <a:tabLst>
                <a:tab pos="1371600" algn="l"/>
              </a:tabLst>
            </a:pP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ຮອງຫົວໜ້າກົມ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>
                <a:latin typeface="Phetsarath OT" pitchFamily="2" charset="0"/>
                <a:cs typeface="Phetsarath OT" pitchFamily="2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2 </a:t>
            </a:r>
            <a:r>
              <a:rPr lang="en-US" sz="2400" dirty="0" err="1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).</a:t>
            </a:r>
          </a:p>
          <a:p>
            <a:pPr marL="457200" indent="-457200" algn="thaiDist">
              <a:buFont typeface="+mj-lt"/>
              <a:buAutoNum type="arabicPeriod"/>
              <a:tabLst>
                <a:tab pos="1371600" algn="l"/>
              </a:tabLst>
            </a:pP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ຫົວໜ້າພະແນກ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2 </a:t>
            </a:r>
            <a:r>
              <a:rPr lang="en-US" sz="2400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).</a:t>
            </a:r>
          </a:p>
          <a:p>
            <a:pPr marL="0" indent="0" algn="thaiDist">
              <a:buNone/>
              <a:tabLst>
                <a:tab pos="1371600" algn="l"/>
              </a:tabLst>
            </a:pPr>
            <a:endParaRPr lang="en-US" sz="2400" dirty="0" smtClean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1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ການຈັດຕັ້ງຜັນຂະຫຍາຍໃນໄລຍະຜ່ານມາ</a:t>
            </a:r>
            <a:endParaRPr lang="th-TH" sz="3200" b="1" dirty="0">
              <a:solidFill>
                <a:srgbClr val="002060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lo-LA" sz="2800" dirty="0" smtClean="0">
              <a:latin typeface="Phetsarath OT" pitchFamily="2" charset="0"/>
              <a:cs typeface="Phetsarath OT" pitchFamily="2" charset="0"/>
            </a:endParaRPr>
          </a:p>
          <a:p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ໄດ້ລົງເຄື່ອນໄຫວຕິດຕາມຊຸກຍູ້ການຈັດຕັ້ງປະຕິບັດຢູ່ອົງການໄອຍະການປະຊາຊົນຂັ້ນທ້ອງຖິ່ນໃນທົ່ວປະເທດ</a:t>
            </a:r>
          </a:p>
          <a:p>
            <a:pPr algn="thaiDist"/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ໄດ້ຂະບວນການລົງເຄື່ອນໄຫວວຽກງານ 3 ສ້າງ ໄດ້ຖືວຽກງານດັ່ງກ່າວເປັນສໍາຄັນໃນການຕີລາປະເມີນຜົນການປະຕິບັດກໍານົດເວລາໃນການຄົ້ນຄວ້າສໍານວນຄະດີ ແລະ ການລົງຄໍາເຫັນຂອງຫົວໜ້າ ອຍກ ພ້ອມນັ້ນ ການພິຈາລະນາການສະເໜີຂໍນໍາໃຊ້ມາດຕະການສະກັດກັ້ນກໍໄດ້ຈັດຕັ້ງປະຕິບັດໄປພ້ອມໆກັນ.</a:t>
            </a:r>
          </a:p>
          <a:p>
            <a:endParaRPr lang="th-TH" sz="28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750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7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Phetsarath OT" pitchFamily="2" charset="0"/>
                <a:cs typeface="Phetsarath OT" pitchFamily="2" charset="0"/>
              </a:rPr>
              <a:t>ອົງການໄອຍະການປະຊາຊົນເຂດ</a:t>
            </a:r>
            <a:endParaRPr lang="th-TH" sz="32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1484784"/>
            <a:ext cx="8496944" cy="4896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algn="thaiDist">
              <a:lnSpc>
                <a:spcPct val="150000"/>
              </a:lnSpc>
              <a:tabLst>
                <a:tab pos="457200" algn="l"/>
              </a:tabLst>
            </a:pPr>
            <a:r>
              <a:rPr lang="en-US" sz="2400" kern="1400" cap="all" dirty="0">
                <a:latin typeface="Phetsarath OT" pitchFamily="2" charset="0"/>
                <a:cs typeface="Phetsarath OT" pitchFamily="2" charset="0"/>
              </a:rPr>
              <a:t>	</a:t>
            </a: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ກົດໝາຍວ່າດ້ວຍອົງການໄອຍະການປະຊາຊົນ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ມາດຕາ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 18 </a:t>
            </a: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ກໍານົດວ່າ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:</a:t>
            </a:r>
          </a:p>
          <a:p>
            <a:pPr marL="457200" indent="-342900" algn="thaiDist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ອົງການໄອຍະການປະຊາຊົນເຂດ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ແມ່ນອົງການໜຶ່ງໃນລະບົບອົງການໄອຍະການປະຊາຊົນ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,</a:t>
            </a:r>
          </a:p>
          <a:p>
            <a:pPr marL="457200" indent="-342900" algn="thaiDist">
              <a:lnSpc>
                <a:spcPct val="15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ພາລະບົດບາດຕິດຕາມກວດກາການປະຕິດກົດໝາຍໃຫ້ຖືກຕ້ອງ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ເປັນເອກະພາບຢູ່ໃນຂອບເຂດເມືອງທີ່ຂຶ້ນກັບເຂດຂອງຕົນ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ສັ່ງຟ້ອງຜູ່ຖືກຫາຂຶ້ນສານ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marL="457200" algn="thaiDist">
              <a:lnSpc>
                <a:spcPct val="150000"/>
              </a:lnSpc>
              <a:tabLst>
                <a:tab pos="457200" algn="l"/>
              </a:tabLst>
            </a:pPr>
            <a:r>
              <a:rPr lang="en-US" sz="2400" kern="1400" cap="all" dirty="0">
                <a:latin typeface="Phetsarath OT" pitchFamily="2" charset="0"/>
                <a:cs typeface="Phetsarath OT" pitchFamily="2" charset="0"/>
              </a:rPr>
              <a:t>	</a:t>
            </a:r>
            <a:endParaRPr lang="en-US" sz="2400" kern="1400" cap="all" dirty="0" smtClean="0">
              <a:latin typeface="Phetsarath OT" pitchFamily="2" charset="0"/>
              <a:cs typeface="Phetsarath OT" pitchFamily="2" charset="0"/>
            </a:endParaRPr>
          </a:p>
          <a:p>
            <a:pPr marL="457200" algn="thaiDist">
              <a:lnSpc>
                <a:spcPct val="150000"/>
              </a:lnSpc>
              <a:tabLst>
                <a:tab pos="457200" algn="l"/>
              </a:tabLst>
            </a:pP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	</a:t>
            </a:r>
          </a:p>
          <a:p>
            <a:pPr marL="457200" algn="thaiDist">
              <a:lnSpc>
                <a:spcPct val="150000"/>
              </a:lnSpc>
            </a:pPr>
            <a:endParaRPr lang="en-US" sz="2400" kern="1400" cap="all" dirty="0">
              <a:latin typeface="Phetsarath OT" pitchFamily="2" charset="0"/>
              <a:cs typeface="Phetsarath OT" pitchFamily="2" charset="0"/>
            </a:endParaRPr>
          </a:p>
          <a:p>
            <a:pPr marL="457200" algn="thaiDist">
              <a:lnSpc>
                <a:spcPct val="150000"/>
              </a:lnSpc>
            </a:pPr>
            <a:endParaRPr lang="th-TH" sz="2400" kern="1400" cap="all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075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algn="thaiDist">
              <a:lnSpc>
                <a:spcPct val="150000"/>
              </a:lnSpc>
            </a:pP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ເພື່ອເຮັດໃຫ້ພາລະບົດບາດຂອງອົງການໄອຍະການປະຊາຊົນເຂດໄດ້ຮັບການຈັດຕັ້ງປະຕິບັດຢ່າງເລິກເຊິ່ງ, </a:t>
            </a: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ອົງການ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ໄອຍະການປະຊາຊົນສູງສຸດໄດ້ອອກຂໍ້ຕົກລົງສະບັບເລກທີ</a:t>
            </a:r>
            <a:r>
              <a:rPr lang="en-US" sz="2400" kern="1400" cap="all" dirty="0">
                <a:latin typeface="Phetsarath OT" pitchFamily="2" charset="0"/>
                <a:cs typeface="Phetsarath OT" pitchFamily="2" charset="0"/>
              </a:rPr>
              <a:t> 490/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ອອປສ</a:t>
            </a:r>
            <a:r>
              <a:rPr lang="en-US" sz="2400" kern="1400" cap="all" dirty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ລົງວັນທີ</a:t>
            </a:r>
            <a:r>
              <a:rPr lang="en-US" sz="2400" kern="1400" cap="all" dirty="0">
                <a:latin typeface="Phetsarath OT" pitchFamily="2" charset="0"/>
                <a:cs typeface="Phetsarath OT" pitchFamily="2" charset="0"/>
              </a:rPr>
              <a:t> 8/8/2012 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ວ່າດ້ວຍການຈັດຕັ້ງ</a:t>
            </a:r>
            <a:r>
              <a:rPr lang="en-US" sz="2400" kern="1400" cap="all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kern="1400" cap="all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ການເຄື່ອນໄຫວຂອງອົງການໄຍະການປະຊາຊົນເຂດ</a:t>
            </a:r>
            <a:r>
              <a:rPr lang="en-US" sz="2400" kern="1400" cap="all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kern="1400" cap="all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ພະນັກງານອົງການໄອຍະການປະຊາຊົນເຂດປະຈໍາເມືອງ</a:t>
            </a:r>
            <a:r>
              <a:rPr lang="en-US" sz="2400" kern="1400" cap="all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ໃນ</a:t>
            </a: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ນັ້ນໝ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ວດທີ</a:t>
            </a:r>
            <a:r>
              <a:rPr lang="en-US" sz="2400" kern="1400" cap="all" dirty="0">
                <a:latin typeface="Phetsarath OT" pitchFamily="2" charset="0"/>
                <a:cs typeface="Phetsarath OT" pitchFamily="2" charset="0"/>
              </a:rPr>
              <a:t> ii 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ມາດຕາ</a:t>
            </a:r>
            <a:r>
              <a:rPr lang="en-US" sz="2400" kern="1400" cap="all" dirty="0">
                <a:latin typeface="Phetsarath OT" pitchFamily="2" charset="0"/>
                <a:cs typeface="Phetsarath OT" pitchFamily="2" charset="0"/>
              </a:rPr>
              <a:t> 5 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ໄດ້ກໍານົດໂຄງປະກອບການຈັດຕັ້ງ</a:t>
            </a:r>
            <a:r>
              <a:rPr lang="en-US" sz="2400" kern="1400" cap="all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ມີ</a:t>
            </a:r>
            <a:r>
              <a:rPr lang="en-US" sz="2400" kern="1400" cap="all" dirty="0">
                <a:latin typeface="Phetsarath OT" pitchFamily="2" charset="0"/>
                <a:cs typeface="Phetsarath OT" pitchFamily="2" charset="0"/>
              </a:rPr>
              <a:t> 4 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ໜ່ວຍ</a:t>
            </a: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ງານຄື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:</a:t>
            </a:r>
          </a:p>
          <a:p>
            <a:pPr marL="457200" indent="-457200" algn="thaiDist">
              <a:lnSpc>
                <a:spcPct val="150000"/>
              </a:lnSpc>
              <a:buFont typeface="+mj-lt"/>
              <a:buAutoNum type="arabicPeriod"/>
            </a:pP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ໜ່ວຍງານຫ້ອງການ-ບໍລິຫານ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marL="457200" indent="-457200" algn="thaiDist">
              <a:lnSpc>
                <a:spcPct val="150000"/>
              </a:lnSpc>
              <a:buFont typeface="+mj-lt"/>
              <a:buAutoNum type="arabicPeriod"/>
            </a:pP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ໜ່ວຍງານຕິດຕາມກວດກາທົ່ວໄປ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ຄ້າຍດັດສ້າງ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marL="457200" indent="-457200" algn="thaiDist">
              <a:lnSpc>
                <a:spcPct val="150000"/>
              </a:lnSpc>
              <a:buFont typeface="+mj-lt"/>
              <a:buAutoNum type="arabicPeriod"/>
            </a:pP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ໜ່ວຍງານຕິດຕາມກວດກາຄະດີແພ່ງ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marL="457200" indent="-457200" algn="thaiDist">
              <a:lnSpc>
                <a:spcPct val="150000"/>
              </a:lnSpc>
              <a:buFont typeface="+mj-lt"/>
              <a:buAutoNum type="arabicPeriod"/>
            </a:pP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ໜ່ວຍງານຕິດຕາມກວດກາຄະດີອາຍາ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.</a:t>
            </a:r>
            <a:endParaRPr lang="th-TH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02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ໂຄງປະກອບບຸກຄະລາກອນຂອງ</a:t>
            </a:r>
            <a:r>
              <a:rPr lang="en-US" sz="20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0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ອົງການໄອຍະການປະຊາຊົນເຂດ</a:t>
            </a:r>
            <a:r>
              <a:rPr lang="en-US" sz="2000" b="1" dirty="0" smtClean="0">
                <a:latin typeface="Phetsarath OT" pitchFamily="2" charset="0"/>
                <a:cs typeface="Phetsarath OT" pitchFamily="2" charset="0"/>
              </a:rPr>
              <a:t> (ມ 6. 490/</a:t>
            </a:r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ອອປສ</a:t>
            </a:r>
            <a:r>
              <a:rPr lang="en-US" sz="2000" b="1" dirty="0" smtClean="0">
                <a:latin typeface="Phetsarath OT" pitchFamily="2" charset="0"/>
                <a:cs typeface="Phetsarath OT" pitchFamily="2" charset="0"/>
              </a:rPr>
              <a:t>, 8/8/12) </a:t>
            </a:r>
            <a:endParaRPr lang="th-TH" sz="20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endParaRPr lang="en-US" sz="2000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endParaRPr lang="en-US" sz="2000" dirty="0" smtClean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endParaRPr lang="en-US" sz="2000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endParaRPr lang="en-US" sz="2000" dirty="0" smtClean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endParaRPr lang="en-US" sz="2000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endParaRPr lang="en-US" sz="2000" dirty="0" smtClean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endParaRPr lang="en-US" sz="2000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endParaRPr lang="en-US" sz="2000" dirty="0" smtClean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endParaRPr lang="en-US" sz="2000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endParaRPr lang="en-US" sz="2000" dirty="0" smtClean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endParaRPr lang="en-US" sz="2000" dirty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endParaRPr lang="th-TH" sz="20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7904" y="1700808"/>
            <a:ext cx="165618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ຫົວໜ້າ</a:t>
            </a:r>
            <a:r>
              <a:rPr lang="en-US" sz="18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ອຍກ</a:t>
            </a:r>
            <a:r>
              <a:rPr lang="en-US" sz="18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ເຂດ</a:t>
            </a:r>
            <a:endParaRPr lang="th-TH" sz="18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2780928"/>
            <a:ext cx="208823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ຮອງຫົວໜ້າ</a:t>
            </a:r>
            <a:r>
              <a:rPr lang="en-US" sz="18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ອຍກ</a:t>
            </a:r>
            <a:r>
              <a:rPr lang="en-US" sz="18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ເຂດ</a:t>
            </a:r>
            <a:endParaRPr lang="th-TH" sz="18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2120" y="2780928"/>
            <a:ext cx="216024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ຮອງຫົວໜ້າ</a:t>
            </a:r>
            <a:r>
              <a:rPr lang="en-US" sz="18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ອຍກ</a:t>
            </a:r>
            <a:r>
              <a:rPr lang="en-US" sz="18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ເຂດ</a:t>
            </a:r>
            <a:endParaRPr lang="th-TH" sz="18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8" name="Straight Connector 7"/>
          <p:cNvCxnSpPr>
            <a:stCxn id="4" idx="2"/>
          </p:cNvCxnSpPr>
          <p:nvPr/>
        </p:nvCxnSpPr>
        <p:spPr>
          <a:xfrm>
            <a:off x="4535996" y="2420888"/>
            <a:ext cx="0" cy="1800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19772" y="2600908"/>
            <a:ext cx="42124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5" idx="0"/>
          </p:cNvCxnSpPr>
          <p:nvPr/>
        </p:nvCxnSpPr>
        <p:spPr>
          <a:xfrm>
            <a:off x="2519772" y="2600908"/>
            <a:ext cx="0" cy="1800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6" idx="0"/>
          </p:cNvCxnSpPr>
          <p:nvPr/>
        </p:nvCxnSpPr>
        <p:spPr>
          <a:xfrm>
            <a:off x="6732240" y="2600908"/>
            <a:ext cx="0" cy="1800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11560" y="4005064"/>
            <a:ext cx="172819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ໜ່ວຍງານ</a:t>
            </a:r>
            <a:endParaRPr lang="en-US" sz="1800" b="1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ຫ້ອງການ-ບໍລິຫານ</a:t>
            </a:r>
            <a:endParaRPr lang="th-TH" sz="18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83768" y="4005064"/>
            <a:ext cx="208823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ໜ່ວຍງານ</a:t>
            </a:r>
            <a:endParaRPr lang="en-US" sz="1800" b="1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ຕິດຕາມກວດກາທົ່ວໄປ</a:t>
            </a:r>
            <a:r>
              <a:rPr lang="en-US" sz="18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18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ຄ້າຍດັດສ້າງ</a:t>
            </a:r>
            <a:endParaRPr lang="th-TH" sz="18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88024" y="4005064"/>
            <a:ext cx="172819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ໜ່ວຍງານ</a:t>
            </a:r>
            <a:endParaRPr lang="en-US" sz="1800" b="1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ຕິດຕາມກວດກາ</a:t>
            </a:r>
            <a:endParaRPr lang="en-US" sz="1800" b="1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ຄະດີແພ່ງ</a:t>
            </a:r>
            <a:endParaRPr lang="th-TH" sz="18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48264" y="4005064"/>
            <a:ext cx="172819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ໜ່ວຍງານ</a:t>
            </a:r>
            <a:endParaRPr lang="en-US" sz="1800" b="1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ຕິດຕາມກວດກາ</a:t>
            </a:r>
            <a:endParaRPr lang="en-US" sz="1800" b="1" dirty="0" smtClean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ຄະດີອາຍາ</a:t>
            </a:r>
            <a:endParaRPr lang="th-TH" sz="18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32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thaiDist">
              <a:lnSpc>
                <a:spcPct val="150000"/>
              </a:lnSpc>
            </a:pPr>
            <a:r>
              <a:rPr lang="en-US" sz="2400" b="1" kern="1400" cap="all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ໃນໜ</a:t>
            </a:r>
            <a:r>
              <a:rPr lang="en-US" sz="2400" b="1" kern="1400" cap="all" dirty="0" err="1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່ວຍງານຫ້ອງການ-ບໍລິຫານ</a:t>
            </a:r>
            <a:r>
              <a:rPr lang="en-US" sz="2400" b="1" kern="1400" cap="all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ມີ</a:t>
            </a:r>
            <a:r>
              <a:rPr lang="en-US" sz="2400" b="1" kern="1400" cap="all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 14 </a:t>
            </a:r>
            <a:r>
              <a:rPr lang="en-US" sz="2400" b="1" kern="1400" cap="all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ໜ</a:t>
            </a:r>
            <a:r>
              <a:rPr lang="en-US" sz="2400" b="1" kern="1400" cap="all" dirty="0" err="1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້າ</a:t>
            </a:r>
            <a:r>
              <a:rPr lang="en-US" sz="2400" b="1" kern="1400" cap="all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ທີ</a:t>
            </a:r>
            <a:r>
              <a:rPr lang="en-US" sz="2400" b="1" kern="1400" cap="all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່, </a:t>
            </a:r>
            <a:r>
              <a:rPr lang="en-US" sz="2400" b="1" kern="1400" cap="all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ແຕ່ຂໍສະເໜີພຽງ</a:t>
            </a:r>
            <a:r>
              <a:rPr lang="en-US" sz="2400" b="1" kern="1400" cap="all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 3 </a:t>
            </a:r>
            <a:r>
              <a:rPr lang="en-US" sz="2400" b="1" kern="1400" cap="all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ໜ້າທີ່ດັ່ງນີ</a:t>
            </a:r>
            <a:r>
              <a:rPr lang="en-US" sz="2400" b="1" kern="1400" cap="all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້:</a:t>
            </a:r>
          </a:p>
          <a:p>
            <a:pPr algn="thaiDist">
              <a:lnSpc>
                <a:spcPct val="150000"/>
              </a:lnSpc>
              <a:buFont typeface="Phetsarath OT" pitchFamily="2" charset="0"/>
              <a:buChar char="–"/>
            </a:pP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ຄຸ້ມ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ຄອງເອກະສານຂາເຂົ້າ-ຂາອອກຂອງເຂດ</a:t>
            </a:r>
            <a:r>
              <a:rPr lang="en-US" sz="2400" kern="1400" cap="all" dirty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ບັນດາເມືອງທີ່ຂຶ້ນກັບ</a:t>
            </a: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ຕົນ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>
              <a:lnSpc>
                <a:spcPct val="150000"/>
              </a:lnSpc>
              <a:buFont typeface="Phetsarath OT" pitchFamily="2" charset="0"/>
              <a:buChar char="–"/>
            </a:pP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ສໍາ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ເນົາເອກະສານຂາເຂົ້າ-ຂາອອກ</a:t>
            </a:r>
            <a:r>
              <a:rPr lang="en-US" sz="2400" kern="1400" cap="all" dirty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ກວດກາການພິມເອກະສານຕ່າງ</a:t>
            </a:r>
            <a:r>
              <a:rPr lang="en-US" sz="2400" kern="1400" cap="all" dirty="0">
                <a:latin typeface="Phetsarath OT" pitchFamily="2" charset="0"/>
                <a:cs typeface="Phetsarath OT" pitchFamily="2" charset="0"/>
              </a:rPr>
              <a:t>ໆ 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kern="1400" cap="all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ຈັດຕັ້ງການຄຸ້ມຄອງເອກະສານປິດ</a:t>
            </a: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ລັບ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>
              <a:lnSpc>
                <a:spcPct val="150000"/>
              </a:lnSpc>
              <a:buFont typeface="Phetsarath OT" pitchFamily="2" charset="0"/>
              <a:buChar char="–"/>
            </a:pP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ຕິດຕາມ</a:t>
            </a:r>
            <a:r>
              <a:rPr lang="en-US" sz="2400" kern="1400" cap="all" dirty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ສັງລວມການເຄື່ອນໄຫວວຽກງານຂອງບັນດາໜ່ວຍງານ</a:t>
            </a:r>
            <a:r>
              <a:rPr lang="en-US" sz="2400" kern="1400" cap="all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kern="1400" cap="all" dirty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ພະນັກງານ-ລັດຖະກອນທາງດ້ານການເມືອງ-ແນວຄິດ</a:t>
            </a:r>
            <a:r>
              <a:rPr lang="en-US" sz="2400" kern="1400" cap="all" dirty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kern="1400" cap="all" dirty="0" err="1">
                <a:latin typeface="Phetsarath OT" pitchFamily="2" charset="0"/>
                <a:cs typeface="Phetsarath OT" pitchFamily="2" charset="0"/>
              </a:rPr>
              <a:t>ດ້ານວຽກງານວິຊາ</a:t>
            </a: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ສະເພາະ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ວຽກງານປ້ອງກັນຊາດ-ປ້ອງກັນຄວາມສະຫງົບ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ການພົວພັນຕ່າງປະເທດ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kern="1400" cap="all" dirty="0" err="1" smtClean="0">
                <a:latin typeface="Phetsarath OT" pitchFamily="2" charset="0"/>
                <a:cs typeface="Phetsarath OT" pitchFamily="2" charset="0"/>
              </a:rPr>
              <a:t>ການເຄື່ອນໄຫວດ້ານສັງຄົມອື່ນ</a:t>
            </a:r>
            <a:r>
              <a:rPr lang="en-US" sz="2400" kern="1400" cap="all" dirty="0" smtClean="0">
                <a:latin typeface="Phetsarath OT" pitchFamily="2" charset="0"/>
                <a:cs typeface="Phetsarath OT" pitchFamily="2" charset="0"/>
              </a:rPr>
              <a:t>ໆ.</a:t>
            </a:r>
            <a:endParaRPr lang="th-TH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161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Phetsarath OT" pitchFamily="2" charset="0"/>
                <a:cs typeface="Phetsarath OT" pitchFamily="2" charset="0"/>
              </a:rPr>
              <a:t>ເອກະສານຂາເຂົ້າ</a:t>
            </a:r>
            <a:endParaRPr lang="th-TH" sz="28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1.  </a:t>
            </a:r>
            <a:r>
              <a:rPr lang="en-US" sz="24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ເອກະສານກ່ຽວກັບວຽກງານບໍລິຫານທົ່ວໄປ</a:t>
            </a:r>
            <a:r>
              <a:rPr lang="en-US" sz="24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2. </a:t>
            </a:r>
            <a:r>
              <a:rPr lang="en-US" sz="24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ເອກະສານທີ່ພົວພັນກັບການດໍາເນີນຄະດີ</a:t>
            </a:r>
            <a:endParaRPr lang="en-US" sz="2400" b="1" dirty="0" smtClean="0">
              <a:solidFill>
                <a:srgbClr val="C00000"/>
              </a:solidFill>
              <a:latin typeface="Phetsarath OT" pitchFamily="2" charset="0"/>
              <a:cs typeface="Phetsarath OT" pitchFamily="2" charset="0"/>
            </a:endParaRPr>
          </a:p>
          <a:p>
            <a:pPr>
              <a:buFont typeface="Phetsarath OT" pitchFamily="2" charset="0"/>
              <a:buChar char="–"/>
            </a:pP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ໃບສະເໜີຂໍນໍາໃຊ້ມາດຕະການສະກັດກັ້ນໃນການດໍາເນີນຄະດີອາຍາ</a:t>
            </a:r>
            <a:endParaRPr lang="en-US" sz="2400" b="1" dirty="0" smtClean="0">
              <a:latin typeface="Phetsarath OT" pitchFamily="2" charset="0"/>
              <a:cs typeface="Phetsarath OT" pitchFamily="2" charset="0"/>
            </a:endParaRPr>
          </a:p>
          <a:p>
            <a:pPr>
              <a:buFont typeface="Phetsarath OT" pitchFamily="2" charset="0"/>
              <a:buChar char="–"/>
            </a:pP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ບົດລາຍງານຈາກອົງການສືບສວນ-ສອບສວນ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>
              <a:buFont typeface="Phetsarath OT" pitchFamily="2" charset="0"/>
              <a:buChar char="–"/>
            </a:pP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ສໍານວນຄະດີອາຍາ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.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56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lo-LA" sz="24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ການພິຈາລະນາການສະເໜີຂໍ</a:t>
            </a:r>
            <a:br>
              <a:rPr lang="lo-LA" sz="24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</a:br>
            <a:r>
              <a:rPr lang="lo-LA" sz="24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ນໍາໃຫ້ມາດຕະການສະກັດກັ້ນໃນການດໍາເນີນຄະດີອາຍາ</a:t>
            </a:r>
            <a:endParaRPr lang="th-TH" sz="2400" b="1" dirty="0">
              <a:solidFill>
                <a:srgbClr val="C00000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ການພາຕົວ ມ. 137</a:t>
            </a:r>
          </a:p>
          <a:p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ການກັກຕົວ ມ. 138</a:t>
            </a:r>
          </a:p>
          <a:p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ການຈັບຕົວ ມ. 139</a:t>
            </a:r>
          </a:p>
          <a:p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ການກັກຂັງພາງ ມ. 142</a:t>
            </a:r>
          </a:p>
          <a:p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ການປ່ອຍຕົວພາງ ມ. 142</a:t>
            </a:r>
          </a:p>
          <a:p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ການຄຸມຕົວຢູ່ກັບທີ່ ມ. 144</a:t>
            </a:r>
          </a:p>
          <a:p>
            <a:r>
              <a:rPr lang="lo-LA" sz="2800" dirty="0" smtClean="0">
                <a:latin typeface="Phetsarath OT" pitchFamily="2" charset="0"/>
                <a:cs typeface="Phetsarath OT" pitchFamily="2" charset="0"/>
              </a:rPr>
              <a:t>ການງົດໜ້າທີ່ ຫຼື ຕໍາແໜ່ງ ມ. 145</a:t>
            </a:r>
            <a:endParaRPr lang="th-TH" sz="28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53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lo-LA" sz="24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ການພິຈາລະນາການສະເໜີຂໍ</a:t>
            </a:r>
            <a:br>
              <a:rPr lang="lo-LA" sz="24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</a:br>
            <a:r>
              <a:rPr lang="lo-LA" sz="24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ນໍາໃຫ້ມາດຕະການສະກັດກັ້ນໃນການດໍາເນີນຄະດີອາຍາ</a:t>
            </a:r>
            <a:endParaRPr lang="th-TH" sz="2400" b="1" dirty="0">
              <a:solidFill>
                <a:srgbClr val="C00000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o-LA" sz="2800" dirty="0" smtClean="0">
              <a:latin typeface="Phetsarath OT" pitchFamily="2" charset="0"/>
              <a:cs typeface="Phetsarath OT" pitchFamily="2" charset="0"/>
            </a:endParaRPr>
          </a:p>
          <a:p>
            <a:pPr marL="0" indent="0">
              <a:buNone/>
            </a:pPr>
            <a:endParaRPr lang="lo-LA" sz="2800" dirty="0" smtClean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4685184"/>
            <a:ext cx="3960440" cy="169614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 indent="-236538" algn="thaiDist">
              <a:buAutoNum type="arabicPeriod"/>
            </a:pPr>
            <a:r>
              <a:rPr lang="lo-LA" sz="16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ຖ້າບໍ່ມີຂໍ້ມູນຫຼັກຖານໜັກແໜ້ນ......................</a:t>
            </a:r>
          </a:p>
          <a:p>
            <a:pPr marL="236538" indent="-236538" algn="thaiDist">
              <a:buAutoNum type="arabicPeriod"/>
            </a:pPr>
            <a:r>
              <a:rPr lang="lo-LA" sz="16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ຖ້າມີ</a:t>
            </a:r>
            <a:r>
              <a:rPr lang="lo-LA" sz="1600" dirty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ຂໍ້ມູນຫຼັກຖານໜັກແໜ້ນ</a:t>
            </a:r>
            <a:r>
              <a:rPr lang="lo-LA" sz="16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......................</a:t>
            </a:r>
          </a:p>
          <a:p>
            <a:pPr marL="236538" indent="-236538" algn="thaiDist">
              <a:buAutoNum type="arabicPeriod"/>
            </a:pPr>
            <a:r>
              <a:rPr lang="lo-LA" sz="16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ຖ້າເຫັນວ່າມີຄວາມຈໍາເປັນຕ້ອງທໍາການກັກຂັງພາງເພື່ອດໍາເນີນການສືບສວນ-ສອບສວນ..................</a:t>
            </a:r>
          </a:p>
          <a:p>
            <a:pPr algn="thaiDist" defTabSz="457200"/>
            <a:r>
              <a:rPr lang="lo-LA" sz="1600" dirty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	</a:t>
            </a:r>
            <a:r>
              <a:rPr lang="lo-LA" sz="16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ພາຍຫຼັງໄດ້ຮັບຄໍາສະເໜີ ອຍກ ຕ້ອງຊີ້ຂາດພາຍໃນ 24 ຊົ່ວໂມງວ່າ.........................................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9552" y="3861048"/>
            <a:ext cx="396044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ການກັກຕົວ 48 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h</a:t>
            </a:r>
          </a:p>
          <a:p>
            <a:pPr algn="ctr"/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ມ 138</a:t>
            </a:r>
            <a:endParaRPr lang="th-TH" sz="24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560" y="1340768"/>
            <a:ext cx="7632848" cy="1224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2000" b="1" dirty="0" smtClean="0">
                <a:solidFill>
                  <a:schemeClr val="bg1"/>
                </a:solidFill>
                <a:latin typeface="Phetsarath OT" pitchFamily="2" charset="0"/>
                <a:cs typeface="Phetsarath OT" pitchFamily="2" charset="0"/>
              </a:rPr>
              <a:t>ການພິຈາລະນາ</a:t>
            </a:r>
          </a:p>
          <a:p>
            <a:pPr algn="ctr"/>
            <a:r>
              <a:rPr lang="lo-LA" sz="2000" b="1" dirty="0" smtClean="0">
                <a:solidFill>
                  <a:schemeClr val="bg1"/>
                </a:solidFill>
                <a:latin typeface="Phetsarath OT" pitchFamily="2" charset="0"/>
                <a:cs typeface="Phetsarath OT" pitchFamily="2" charset="0"/>
              </a:rPr>
              <a:t>ຄໍາສະເໜີຂໍຄໍາສັ່ງກັກຂັງພາງພາຍໃນ 24 </a:t>
            </a:r>
            <a:r>
              <a:rPr lang="en-US" sz="2000" b="1" dirty="0" smtClean="0">
                <a:solidFill>
                  <a:schemeClr val="bg1"/>
                </a:solidFill>
                <a:latin typeface="Phetsarath OT" pitchFamily="2" charset="0"/>
                <a:cs typeface="Phetsarath OT" pitchFamily="2" charset="0"/>
              </a:rPr>
              <a:t>h</a:t>
            </a:r>
          </a:p>
          <a:p>
            <a:pPr algn="thaiDist"/>
            <a:r>
              <a:rPr lang="lo-LA" sz="2000" b="1" dirty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ຫົວໜ້າອົງການໄອຍະການຕ້ອງໄດ້ບໍລິຫານເວລາ ໂດຍກົນການຄຸ້ມຄອງຄະດີຄົບວົງຈອນ</a:t>
            </a:r>
          </a:p>
          <a:p>
            <a:pPr algn="thaiDist"/>
            <a:endParaRPr lang="lo-LA" sz="2000" b="1" dirty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3861048"/>
            <a:ext cx="4248472" cy="8241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ການຈັບຕົວ</a:t>
            </a:r>
          </a:p>
          <a:p>
            <a:pPr algn="ctr"/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ມ 139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0" y="4685184"/>
            <a:ext cx="4248472" cy="169614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 indent="-236538" algn="thaiDist">
              <a:buAutoNum type="arabicPeriod"/>
            </a:pPr>
            <a:r>
              <a:rPr lang="lo-LA" sz="16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ເຈົ້າໜ້າທີ່ ຫຼື ພະນັກງານ ອຍກ ຕ້ອງເອົາຄໍາໃຫ້ການໃນທັນໃດ ແລະ ຕ້ອງລາຍງານຫົວໜ້າ ອຍກ ພາຍໃນ 24 ຊົ່ວໂມງ.</a:t>
            </a:r>
          </a:p>
          <a:p>
            <a:pPr marL="236538" indent="-236538" algn="thaiDist">
              <a:buAutoNum type="arabicPeriod"/>
            </a:pPr>
            <a:r>
              <a:rPr lang="lo-LA" sz="16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ຕ້ອງລົງຄໍາເຫັນພາຍໃນ 24 ຊົ່ວໂມງ.......................</a:t>
            </a:r>
          </a:p>
          <a:p>
            <a:pPr marL="236538" indent="-236538" algn="thaiDist">
              <a:buAutoNum type="arabicPeriod"/>
            </a:pPr>
            <a:r>
              <a:rPr lang="lo-LA" sz="16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ພາຍຫຼັງໄດ້ຮັບຄໍາສະເໜີຂໍປ່ອຍຕົວ ຫຼື ກັກຂັງພາງ........</a:t>
            </a:r>
          </a:p>
          <a:p>
            <a:pPr marL="342900" indent="-342900" algn="thaiDist">
              <a:buAutoNum type="arabicPeriod"/>
            </a:pPr>
            <a:endParaRPr lang="th-TH" sz="1600" dirty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19" name="Straight Arrow Connector 18"/>
          <p:cNvCxnSpPr>
            <a:stCxn id="13" idx="2"/>
            <a:endCxn id="12" idx="0"/>
          </p:cNvCxnSpPr>
          <p:nvPr/>
        </p:nvCxnSpPr>
        <p:spPr>
          <a:xfrm flipH="1">
            <a:off x="2519772" y="2564904"/>
            <a:ext cx="1908212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  <a:endCxn id="15" idx="0"/>
          </p:cNvCxnSpPr>
          <p:nvPr/>
        </p:nvCxnSpPr>
        <p:spPr>
          <a:xfrm>
            <a:off x="4427984" y="2564904"/>
            <a:ext cx="2268252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59832" y="3475856"/>
            <a:ext cx="316835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600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ຈະປ່ອຍຕົວ ຫຼືຈະອອກຄໍາສັ່ງກັກຂັງພາງ</a:t>
            </a:r>
            <a:endParaRPr lang="th-TH" sz="1600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26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3590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ອົງການ</a:t>
            </a:r>
            <a:r>
              <a:rPr lang="en-US" sz="3600" b="1" dirty="0" err="1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ໄອຍະການ</a:t>
            </a:r>
            <a:r>
              <a:rPr lang="en-US" sz="3600" b="1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ປະຊາຊົນເຂດ</a:t>
            </a:r>
            <a:r>
              <a:rPr lang="en-US" sz="3200" b="1" dirty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</a:br>
            <a:r>
              <a:rPr lang="en-US" sz="3200" b="1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ກົນໄກການຕິດຕາມກວດກາການແກ້ໄຂຄະດີຄົບວົງຈອນ</a:t>
            </a:r>
            <a:r>
              <a:rPr lang="en-US" sz="3200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</a:br>
            <a:endParaRPr lang="th-TH" sz="3200" b="1" dirty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222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152" y="188640"/>
            <a:ext cx="7692280" cy="1224136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dirty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</a:br>
            <a:endParaRPr lang="th-TH" sz="1800" dirty="0">
              <a:solidFill>
                <a:srgbClr val="C00000"/>
              </a:solidFill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71600" y="3573017"/>
            <a:ext cx="1647428" cy="12241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ຂາເຂົ້າ-ຂາອອກ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solidFill>
                  <a:schemeClr val="tx1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1=ບັນທຶກ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7=ເລກທີສົ່ງອອກ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635896" y="1628800"/>
            <a:ext cx="1836204" cy="108012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ຫົວໜ້າ ອຍກ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2=ຊີ້ນໍາ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6=ເຊັນ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300192" y="3717032"/>
            <a:ext cx="1944216" cy="9846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ພະນັກງານໄອຍະການ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4=</a:t>
            </a:r>
            <a:r>
              <a:rPr lang="lo-LA" sz="1600" b="1" dirty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r>
              <a:rPr lang="lo-LA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ຄົ້ນຄວ້າມີຄໍາເຫັນ</a:t>
            </a:r>
            <a:endParaRPr lang="lo-LA" sz="16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635896" y="3573016"/>
            <a:ext cx="1836204" cy="12241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ຮອງຫົວໜ້າ ອຍກ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3=ມອບ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5=ກວດ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9" name="Oval 38"/>
          <p:cNvSpPr/>
          <p:nvPr/>
        </p:nvSpPr>
        <p:spPr>
          <a:xfrm>
            <a:off x="3131840" y="1700808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2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5508102" y="4509120"/>
            <a:ext cx="79209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07704" y="2060848"/>
            <a:ext cx="0" cy="1512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907704" y="2060848"/>
            <a:ext cx="172819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39552" y="3475856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1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508104" y="3933056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978896" y="3140968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3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842992" y="3619872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4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076056" y="2708920"/>
            <a:ext cx="0" cy="8628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5554960" y="4221088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5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79512" y="3789040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79510" y="4221088"/>
            <a:ext cx="79209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610744" y="2755776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6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o-LA" sz="28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ແຜນວາດການບໍລິຫານການສະເໜີຂໍ</a:t>
            </a:r>
            <a:br>
              <a:rPr lang="lo-LA" sz="28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</a:br>
            <a:r>
              <a:rPr lang="lo-LA" sz="28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ນໍາໃຫ້ມາດຕະການສະກັດກັ້ນໃນການດໍາເນີນຄະດີອາຍາ</a:t>
            </a:r>
            <a:endParaRPr lang="th-TH" sz="2800" b="1" dirty="0">
              <a:solidFill>
                <a:srgbClr val="C00000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067944" y="2708920"/>
            <a:ext cx="0" cy="8628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339752" y="2492896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39752" y="2492896"/>
            <a:ext cx="0" cy="10788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29</a:t>
            </a:fld>
            <a:endParaRPr lang="th-TH"/>
          </a:p>
        </p:txBody>
      </p:sp>
      <p:sp>
        <p:nvSpPr>
          <p:cNvPr id="28" name="Oval 27"/>
          <p:cNvSpPr/>
          <p:nvPr/>
        </p:nvSpPr>
        <p:spPr>
          <a:xfrm>
            <a:off x="2242592" y="3140968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7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55776" y="5229200"/>
            <a:ext cx="4032448" cy="576064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ພາຍໃນ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 24 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ຊົ່ວໂມງ</a:t>
            </a:r>
            <a:endParaRPr lang="th-TH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3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Phetsarath OT" pitchFamily="2" charset="0"/>
                <a:cs typeface="Phetsarath OT" pitchFamily="2" charset="0"/>
              </a:rPr>
              <a:t>ການຈໍລະຈອນການແກ້ໄຂຄະດີແບບຄົບວົງຈອນ</a:t>
            </a:r>
            <a:endParaRPr lang="th-TH" sz="28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thaiDist">
              <a:buNone/>
              <a:tabLst>
                <a:tab pos="1371600" algn="l"/>
              </a:tabLst>
            </a:pP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ໂດຍປະຕິບັດຕາມຄໍາສັ່ງ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ຄໍາແນະນໍາທີ່ກ່າວມານັ້ນຢູ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່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ອອປສ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ໄດ້ປະຕິບັດ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ຊຶ່ງລວມມີ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19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ຂັ້ນຕອນດັ່ງນີ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້:</a:t>
            </a:r>
          </a:p>
          <a:p>
            <a:pPr marL="0" indent="0" algn="thaiDist">
              <a:buNone/>
              <a:tabLst>
                <a:tab pos="1371600" algn="l"/>
              </a:tabLst>
            </a:pP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8.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ວິຊາການ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25 </a:t>
            </a:r>
            <a:r>
              <a:rPr lang="en-US" sz="2400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).</a:t>
            </a:r>
          </a:p>
          <a:p>
            <a:pPr marL="0" indent="0" algn="thaiDist">
              <a:buNone/>
              <a:tabLst>
                <a:tab pos="1371600" algn="l"/>
              </a:tabLst>
            </a:pP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9.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ຫົວໜ້າພະແນກ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2 </a:t>
            </a:r>
            <a:r>
              <a:rPr lang="en-US" sz="2400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).</a:t>
            </a:r>
          </a:p>
          <a:p>
            <a:pPr marL="0" indent="0" algn="thaiDist">
              <a:buNone/>
              <a:tabLst>
                <a:tab pos="1371600" algn="l"/>
              </a:tabLst>
            </a:pP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10.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ຮອງຫົວໜ້າກົມ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2 </a:t>
            </a:r>
            <a:r>
              <a:rPr lang="en-US" sz="2400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).</a:t>
            </a:r>
          </a:p>
          <a:p>
            <a:pPr marL="0" indent="0" algn="thaiDist">
              <a:buNone/>
              <a:tabLst>
                <a:tab pos="1371600" algn="l"/>
              </a:tabLst>
            </a:pP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11.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ຫົວໜ້າກົມ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2 </a:t>
            </a:r>
            <a:r>
              <a:rPr lang="en-US" sz="2400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).</a:t>
            </a:r>
          </a:p>
          <a:p>
            <a:pPr marL="0" indent="0" algn="thaiDist">
              <a:buNone/>
              <a:tabLst>
                <a:tab pos="1371600" algn="l"/>
              </a:tabLst>
            </a:pP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12.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ຂາເຂົ້າ-ຂາອອກ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ຂອງກົມ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1 </a:t>
            </a:r>
            <a:r>
              <a:rPr lang="en-US" sz="2400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).</a:t>
            </a:r>
          </a:p>
          <a:p>
            <a:pPr marL="0" indent="0" algn="thaiDist">
              <a:buNone/>
              <a:tabLst>
                <a:tab pos="1371600" algn="l"/>
              </a:tabLst>
            </a:pP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13.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ໜ່ວຍງານພິມດີດ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3 </a:t>
            </a:r>
            <a:r>
              <a:rPr lang="en-US" sz="2400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).</a:t>
            </a:r>
          </a:p>
          <a:p>
            <a:pPr marL="0" indent="0" algn="thaiDist">
              <a:buNone/>
              <a:tabLst>
                <a:tab pos="1371600" algn="l"/>
              </a:tabLst>
            </a:pP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14.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ວິຊາການ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2 </a:t>
            </a:r>
            <a:r>
              <a:rPr lang="en-US" sz="2400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).</a:t>
            </a:r>
          </a:p>
          <a:p>
            <a:pPr marL="0" indent="0" algn="thaiDist">
              <a:buNone/>
              <a:tabLst>
                <a:tab pos="1371600" algn="l"/>
              </a:tabLst>
            </a:pP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15.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ໜ່ວຍງານພິມດີດ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( </a:t>
            </a:r>
            <a:r>
              <a:rPr lang="en-US" sz="24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2 </a:t>
            </a:r>
            <a:r>
              <a:rPr lang="en-US" sz="2400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).</a:t>
            </a:r>
          </a:p>
          <a:p>
            <a:pPr marL="0" indent="0" algn="thaiDist">
              <a:buNone/>
              <a:tabLst>
                <a:tab pos="1371600" algn="l"/>
              </a:tabLst>
            </a:pP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16.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ຂາເຂົ້າ-ຂາອອກ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ຂອງກົມ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( </a:t>
            </a:r>
            <a:r>
              <a:rPr lang="en-US" sz="24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1 </a:t>
            </a:r>
            <a:r>
              <a:rPr lang="en-US" sz="2400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).</a:t>
            </a:r>
          </a:p>
          <a:p>
            <a:pPr marL="0" indent="0" algn="thaiDist">
              <a:buNone/>
              <a:tabLst>
                <a:tab pos="1371600" algn="l"/>
              </a:tabLst>
            </a:pPr>
            <a:endParaRPr lang="en-US" sz="2400" dirty="0" smtClean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498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77440"/>
              </p:ext>
            </p:extLst>
          </p:nvPr>
        </p:nvGraphicFramePr>
        <p:xfrm>
          <a:off x="395536" y="1124744"/>
          <a:ext cx="7399070" cy="49685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2089"/>
                <a:gridCol w="2574532"/>
                <a:gridCol w="936104"/>
                <a:gridCol w="936104"/>
                <a:gridCol w="1008112"/>
                <a:gridCol w="1152129"/>
              </a:tblGrid>
              <a:tr h="890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ຂັ້ນ</a:t>
                      </a:r>
                      <a:endParaRPr lang="en-US" sz="16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+mn-ea"/>
                        <a:cs typeface="Saysettha OT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ຕອນ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ຜູ່ມອບ-ຮັບສໍານວນຄະດີ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ເລາວຮັບ</a:t>
                      </a:r>
                      <a:endParaRPr lang="en-US" sz="16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ເວລາສົ່ງ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ລາຍເຊັນ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ໝາຍເຫດ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49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ຂາເຂົ້າ-ຂາອອກ </a:t>
                      </a:r>
                      <a:r>
                        <a:rPr lang="en-US" sz="18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ອຍກ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8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ຫົວ</a:t>
                      </a:r>
                      <a:r>
                        <a:rPr lang="lo-LA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ໜ້າ/ຮອງຫົວໜ</a:t>
                      </a:r>
                      <a:r>
                        <a:rPr lang="lo-LA" sz="18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້າ</a:t>
                      </a:r>
                      <a:r>
                        <a:rPr lang="lo-LA" sz="18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ອຍກ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8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ຮອງຫົວໜ້າ</a:t>
                      </a:r>
                      <a:r>
                        <a:rPr lang="lo-LA" sz="1800" b="1" baseline="0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 ອຍກ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4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8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ພະນັກງານ</a:t>
                      </a:r>
                      <a:r>
                        <a:rPr lang="lo-LA" sz="1800" b="1" baseline="0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 ອຍກ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5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ຮອງຫົວໜ້າ</a:t>
                      </a:r>
                      <a:r>
                        <a:rPr lang="en-US" sz="1800" b="1" baseline="0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ອຍກ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6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ຫົວໜ້າ</a:t>
                      </a:r>
                      <a:r>
                        <a:rPr lang="en-US" sz="18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ອຍກ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7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ຂາເຂົ້າ-ຂາອອກ</a:t>
                      </a:r>
                      <a:r>
                        <a:rPr lang="en-US" sz="18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ລວມ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 hMerge="1"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138336"/>
            <a:ext cx="8352928" cy="77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ໃບຕິດຕາມການບໍລິຫານການສະເໜີຂໍນໍາໃຊ້ມາດຕະການສະກັດກັ້ນ</a:t>
            </a:r>
            <a:endParaRPr lang="en-US" sz="2000" b="1" dirty="0" smtClean="0">
              <a:solidFill>
                <a:schemeClr val="tx1"/>
              </a:solidFill>
              <a:latin typeface="Saysettha OT" pitchFamily="34" charset="-34"/>
              <a:cs typeface="Saysettha OT" pitchFamily="34" charset="-34"/>
            </a:endParaRP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ຢູ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່ </a:t>
            </a:r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ອຍກ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ເຂດ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 3. </a:t>
            </a:r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ນວໃນການເຮັດທົດລອງ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 3 </a:t>
            </a:r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ສ້າງ</a:t>
            </a:r>
            <a:endParaRPr lang="th-TH" sz="2000" b="1" dirty="0">
              <a:solidFill>
                <a:schemeClr val="tx1"/>
              </a:solidFill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9912" y="5517232"/>
            <a:ext cx="4032448" cy="576064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Phetsarath OT" pitchFamily="2" charset="0"/>
                <a:cs typeface="Phetsarath OT" pitchFamily="2" charset="0"/>
              </a:rPr>
              <a:t>24 h</a:t>
            </a:r>
            <a:endParaRPr lang="th-TH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485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152" y="188640"/>
            <a:ext cx="7692280" cy="1224136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b="1" dirty="0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</a:br>
            <a:r>
              <a:rPr lang="en-US" sz="1800" b="1" dirty="0" err="1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ແຜນວາດ</a:t>
            </a:r>
            <a:r>
              <a:rPr lang="en-US" sz="1800" dirty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dirty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</a:br>
            <a:r>
              <a:rPr lang="en-US" sz="1800" b="1" dirty="0" err="1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ການ</a:t>
            </a:r>
            <a:r>
              <a:rPr lang="lo-LA" sz="1800" b="1" dirty="0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ຄຸ້ມຄອງການແກ້ໄຂຄະດີ</a:t>
            </a:r>
            <a:r>
              <a:rPr lang="en-US" sz="1800" b="1" dirty="0" err="1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ຄົບວົງຈອນ</a:t>
            </a:r>
            <a:r>
              <a:rPr lang="en-US" sz="1800" b="1" dirty="0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ຢູ່ອົງການໄອຍະການປະຊາຊົນເຂດ</a:t>
            </a:r>
            <a:r>
              <a:rPr lang="en-US" sz="1800" b="1" dirty="0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b="1" dirty="0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</a:br>
            <a:r>
              <a:rPr lang="en-US" sz="1800" b="1" dirty="0" err="1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ໃນການລົງເຮັດທົດລອງ</a:t>
            </a:r>
            <a:r>
              <a:rPr lang="en-US" sz="1800" b="1" dirty="0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 3 </a:t>
            </a:r>
            <a:r>
              <a:rPr lang="en-US" sz="1800" b="1" dirty="0" err="1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ສ້າງຢູ</a:t>
            </a:r>
            <a:r>
              <a:rPr lang="en-US" sz="1800" b="1" dirty="0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່ </a:t>
            </a:r>
            <a:r>
              <a:rPr lang="en-US" sz="1800" b="1" dirty="0" err="1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ອຍກ</a:t>
            </a:r>
            <a:r>
              <a:rPr lang="en-US" sz="1800" b="1" dirty="0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ເຂດ</a:t>
            </a:r>
            <a:r>
              <a:rPr lang="en-US" sz="1800" b="1" dirty="0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 3, </a:t>
            </a:r>
            <a:r>
              <a:rPr lang="en-US" sz="1800" b="1" dirty="0" err="1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ນວ</a:t>
            </a:r>
            <a:r>
              <a:rPr lang="en-US" sz="1800" dirty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dirty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</a:br>
            <a:endParaRPr lang="th-TH" sz="1800" dirty="0">
              <a:solidFill>
                <a:srgbClr val="C00000"/>
              </a:solidFill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71600" y="3573017"/>
            <a:ext cx="1647428" cy="12241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ຂາເຂົ້າ-ຂາອອກ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1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=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1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ວັນ</a:t>
            </a:r>
            <a:endParaRPr lang="en-US" sz="16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Saysettha OT" pitchFamily="34" charset="-34"/>
                <a:cs typeface="Saysettha OT" pitchFamily="34" charset="-34"/>
              </a:rPr>
              <a:t>6=1 </a:t>
            </a:r>
            <a:r>
              <a:rPr lang="en-US" sz="1600" b="1" dirty="0" err="1" smtClean="0">
                <a:latin typeface="Saysettha OT" pitchFamily="34" charset="-34"/>
                <a:cs typeface="Saysettha OT" pitchFamily="34" charset="-34"/>
              </a:rPr>
              <a:t>ວັນ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635896" y="1531640"/>
            <a:ext cx="1836204" cy="103326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ຫົວໜ້າ ອຍກ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2=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1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ວັນ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300192" y="3524436"/>
            <a:ext cx="1368152" cy="12727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ພະນັກງານ ໄອຍະການ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endParaRPr lang="lo-LA" sz="16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4=9 ວັນ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635896" y="3573016"/>
            <a:ext cx="1836204" cy="12241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ຮອງຫົວໜ້າ ອຍກ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3=1 ວັນ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cs typeface="Saysettha OT" pitchFamily="34" charset="-34"/>
              </a:rPr>
              <a:t>5=2 ວັນ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9" name="Oval 38"/>
          <p:cNvSpPr/>
          <p:nvPr/>
        </p:nvSpPr>
        <p:spPr>
          <a:xfrm>
            <a:off x="3131840" y="1700808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2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5508102" y="4581128"/>
            <a:ext cx="79209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07704" y="2060848"/>
            <a:ext cx="0" cy="1512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907704" y="2060848"/>
            <a:ext cx="172819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39552" y="3475856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1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508104" y="3861048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572000" y="3140968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3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842992" y="3429000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4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627784" y="4221088"/>
            <a:ext cx="100811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572000" y="2564904"/>
            <a:ext cx="0" cy="10068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5482952" y="4149080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5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79512" y="3861048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79510" y="4581128"/>
            <a:ext cx="79209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627784" y="3789040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6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31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539552" y="5237471"/>
            <a:ext cx="7704856" cy="783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ກໍານົດເວລາ</a:t>
            </a:r>
            <a:r>
              <a:rPr lang="en-US" sz="2000" b="1" dirty="0" smtClean="0">
                <a:latin typeface="Phetsarath OT" pitchFamily="2" charset="0"/>
                <a:cs typeface="Phetsarath OT" pitchFamily="2" charset="0"/>
              </a:rPr>
              <a:t> 15 </a:t>
            </a:r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0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ຕາມມາດຕາ</a:t>
            </a:r>
            <a:r>
              <a:rPr lang="en-US" sz="2000" b="1" dirty="0" smtClean="0">
                <a:latin typeface="Phetsarath OT" pitchFamily="2" charset="0"/>
                <a:cs typeface="Phetsarath OT" pitchFamily="2" charset="0"/>
              </a:rPr>
              <a:t> 152 </a:t>
            </a:r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ຂອງກົດໝາຍວ່າດ້ວຍການດໍາເນີນຄະດີອາຍາ</a:t>
            </a:r>
            <a:endParaRPr lang="th-TH" sz="2000" b="1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529827"/>
              </p:ext>
            </p:extLst>
          </p:nvPr>
        </p:nvGraphicFramePr>
        <p:xfrm>
          <a:off x="395536" y="1124744"/>
          <a:ext cx="8208913" cy="48965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2089"/>
                <a:gridCol w="2574532"/>
                <a:gridCol w="809843"/>
                <a:gridCol w="936104"/>
                <a:gridCol w="936104"/>
                <a:gridCol w="1008112"/>
                <a:gridCol w="1152129"/>
              </a:tblGrid>
              <a:tr h="890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ຂັ້ນ</a:t>
                      </a:r>
                      <a:endParaRPr lang="en-US" sz="16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+mn-ea"/>
                        <a:cs typeface="Saysettha OT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ຕອນ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ຜູ່ມອບ-ຮັບສໍານວນຄະດີ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ກໍານົດເວລາ</a:t>
                      </a:r>
                      <a:r>
                        <a:rPr lang="en-US" sz="1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­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ວັນທີຮັບ</a:t>
                      </a:r>
                      <a:endParaRPr lang="en-US" sz="16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ວັນທີສົ່ງ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ລາຍເຊັນ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ໝາຍເຫດ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621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ຂາເຂົ້າ-ຂາອອກ </a:t>
                      </a:r>
                      <a:r>
                        <a:rPr lang="en-US" sz="18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ອຍກ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8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ຫົວ</a:t>
                      </a:r>
                      <a:r>
                        <a:rPr lang="lo-LA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ໜ້າ/ຮອງຫົວໜ</a:t>
                      </a:r>
                      <a:r>
                        <a:rPr lang="lo-LA" sz="18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້າ</a:t>
                      </a:r>
                      <a:r>
                        <a:rPr lang="lo-LA" sz="18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ອຍກ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8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ຮອງຫົວໜ້າ</a:t>
                      </a:r>
                      <a:r>
                        <a:rPr lang="lo-LA" sz="1800" b="1" baseline="0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 ອຍກ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4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8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ພະນັກງານ</a:t>
                      </a:r>
                      <a:r>
                        <a:rPr lang="lo-LA" sz="1800" b="1" baseline="0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 ອຍກ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9 </a:t>
                      </a:r>
                      <a:r>
                        <a:rPr lang="en-US" sz="16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5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ຮອງຫົວໜ້າ</a:t>
                      </a:r>
                      <a:r>
                        <a:rPr lang="en-US" sz="1800" b="1" baseline="0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ອຍກ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2 </a:t>
                      </a:r>
                      <a:r>
                        <a:rPr lang="en-US" sz="1600" b="1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ວັນ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6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ຂາເຂົ້າ-ຂາອອກ</a:t>
                      </a:r>
                      <a:r>
                        <a:rPr lang="en-US" sz="18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 </a:t>
                      </a:r>
                      <a:r>
                        <a:rPr lang="en-US" sz="16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ລວມ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 hMerge="1"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15 </a:t>
                      </a:r>
                      <a:r>
                        <a:rPr lang="en-US" sz="16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138336"/>
            <a:ext cx="8352928" cy="77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ໃບຕິດຕາມການແກ້ໄຂ</a:t>
            </a:r>
            <a:r>
              <a:rPr lang="en-US" sz="2000" b="1" dirty="0" err="1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ຄະດີຂັ້ນຕົ້ນແບບ</a:t>
            </a:r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ຄົບວົງຈອນຢູ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່ </a:t>
            </a:r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ອຍກ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ເຂດ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 3. </a:t>
            </a:r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ນວ</a:t>
            </a:r>
            <a:endParaRPr lang="en-US" sz="2000" b="1" dirty="0" smtClean="0">
              <a:solidFill>
                <a:schemeClr val="tx1"/>
              </a:solidFill>
              <a:latin typeface="Saysettha OT" pitchFamily="34" charset="-34"/>
              <a:cs typeface="Saysettha OT" pitchFamily="34" charset="-34"/>
            </a:endParaRP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ໃນການເຮັດທົດລອງ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 3 </a:t>
            </a:r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ສ້າງ</a:t>
            </a:r>
            <a:endParaRPr lang="th-TH" sz="2000" b="1" dirty="0">
              <a:solidFill>
                <a:schemeClr val="tx1"/>
              </a:solidFill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2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ພາຍໃນ</a:t>
            </a:r>
            <a:r>
              <a:rPr lang="en-US" sz="28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 15 </a:t>
            </a:r>
            <a:r>
              <a:rPr lang="en-US" sz="28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8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ອຍກ</a:t>
            </a:r>
            <a:r>
              <a:rPr lang="en-US" sz="28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ເຮັດຫຍັງແນ</a:t>
            </a:r>
            <a:r>
              <a:rPr lang="en-US" sz="28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່ ?</a:t>
            </a:r>
            <a:br>
              <a:rPr lang="en-US" sz="28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</a:br>
            <a:r>
              <a:rPr lang="en-US" sz="28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ມາດຕາ</a:t>
            </a:r>
            <a:r>
              <a:rPr lang="en-US" sz="28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 152 </a:t>
            </a:r>
            <a:r>
              <a:rPr lang="en-US" sz="28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ກດຍ</a:t>
            </a:r>
            <a:r>
              <a:rPr lang="en-US" sz="28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ກໍານົເວລາໃນການຄົ້ນຄວ້າຄະດີ</a:t>
            </a:r>
            <a:r>
              <a:rPr lang="en-US" sz="28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8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ການລົງຄໍາເຫັນ</a:t>
            </a:r>
            <a:endParaRPr lang="th-TH" sz="2800" b="1" dirty="0">
              <a:solidFill>
                <a:srgbClr val="C00000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ຖ້າຫາກເຫັນວ່າການສືບສວນ-ສອບສວນຍັງບໍ່ທັນຄົບຖ້ວນນັ້ນ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ຫົວໜ້າ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ອຍກ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ຕ້ອງສົ່ງສໍານວນຄືນໃຫ້ອົງການສືບສວນ-ສອບສວນ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ຫຼື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ພະນັກງານໄອຍະການພ້ອມດ້ວຍປະເດັນການສືບສວນ-ສອບສວນເພີ່ມເຕີມ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;</a:t>
            </a:r>
          </a:p>
          <a:p>
            <a:pPr algn="thaiDist"/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ຖ້າຫາກເຫັນວ່າມີສາເຫດທີ່ພາໃຫ້ໂຈະການສືບສວນ-ສອບສວນຕາມທີ່ກໍານົດໃນມາດຕາ 146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ກດຍ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ຫົວໜ້າ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ອຍກ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ຕ້ອງອອກຄໍາສັ່ງໂຈະການດໍາເນີນຄະດີ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;</a:t>
            </a:r>
          </a:p>
          <a:p>
            <a:pPr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ຖ້າຫາກເຫັນວ່າມີສາເຫດທີ່ພາໃຫ້ມີການຊັດມ້ຽນຄະດີຕາມມາດຕ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148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ກດຍ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ຫົວໜ້າ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ອຍກ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ຕ້ອງອອກຄໍາສັ່ງຊັດມ້ຽນຄະດີ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941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ພາຍໃນ</a:t>
            </a:r>
            <a:r>
              <a:rPr lang="en-US" sz="28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 15 </a:t>
            </a:r>
            <a:r>
              <a:rPr lang="en-US" sz="28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8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ອຍກ</a:t>
            </a:r>
            <a:r>
              <a:rPr lang="en-US" sz="28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ເຮັດຫຍັງແນ</a:t>
            </a:r>
            <a:r>
              <a:rPr lang="en-US" sz="28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່ ?</a:t>
            </a:r>
            <a:br>
              <a:rPr lang="en-US" sz="28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</a:br>
            <a:r>
              <a:rPr lang="en-US" sz="28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ມາດຕາ</a:t>
            </a:r>
            <a:r>
              <a:rPr lang="en-US" sz="28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 152 </a:t>
            </a:r>
            <a:r>
              <a:rPr lang="en-US" sz="28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ກດຍ</a:t>
            </a:r>
            <a:r>
              <a:rPr lang="en-US" sz="28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ກໍານົເວລາໃນການຄົ້ນຄວ້າຄະດີ</a:t>
            </a:r>
            <a:r>
              <a:rPr lang="en-US" sz="28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8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ການລົງຄໍາເຫັນ</a:t>
            </a:r>
            <a:endParaRPr lang="th-TH" sz="2800" b="1" dirty="0">
              <a:solidFill>
                <a:srgbClr val="C00000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ຖ້າຫາກເຫັນວ່າການນໍາໃຊ້ມາດຕະການສະກັດກັ້ນ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ຊຶ່ງຫົວໜ້າອົງການສືບສວນ-ສອບສວນ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ຫຼື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ພະນັກງານໄອຍະການໄດ້ນໍາໃຊ້ນັ້ນຍັງບໍ່ທັນສອດຄ່ອງກັບສະພາບຂອງຄະດີແລ້ວ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ຫົວໜ້າ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ອຍກ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ກໍມີສິດປ່ຽນແປງ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ເພີ່ມເຕີມ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ຍົກເລີກ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ຫຼື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ລົບລ້າງມາດຕະການດັ່ງກ່າວ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ຖ້າຫາກເຫັນວ່າມີຂໍ້ມູນຫຼັກຖານພຽງພໍ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ຮັດກຸມແລ້ວ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ຫົວໜ້າ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ອຍກ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ຕ້ອງອອກຄໍາສັ່ງຟ້ອງຜູ່ຖືກຫາຂຶ້ນສານ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  <a:endParaRPr lang="th-TH" sz="24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321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ຜົນສໍາເລັດການຈັດຕັ້ງປະຕິບັດ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ການຕິດຕາມກວດກາການຄຸ້ມຄອງການແກ້ໄຂຄະດີແບບຄົບວົງຈອນ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ໃນການເຮັດທົດລອງ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3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ສ້າງຢູ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່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ອຍກ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ເຂດ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3,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ນະຄອນຫຼວງ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ການປະຕິບັດກໍານົດເວລາໃນການພິຈາລະນາການສະເໜີຂໍການນໍາໃຊ້ມາດຕະການສະກັດກັ້ນໃນການດໍາເນີນຄະດີອາຍາໄລຍະ 6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ເດືອນທ້າຍປີ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2014.</a:t>
            </a:r>
          </a:p>
          <a:p>
            <a:pPr algn="thaiDist">
              <a:buFont typeface="Phetsarath OT" pitchFamily="2" charset="0"/>
              <a:buChar char="–"/>
            </a:pP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ພິຈາລະນາອອກຄໍາສັ່ງກັກຂັງພາງ</a:t>
            </a:r>
            <a:r>
              <a:rPr lang="en-US" sz="2400" b="1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ພາຍໃນ</a:t>
            </a:r>
            <a:r>
              <a:rPr lang="en-US" sz="2400" b="1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 24 </a:t>
            </a:r>
            <a:r>
              <a:rPr lang="en-US" sz="2400" b="1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ຊົ່ວໂມງມີ</a:t>
            </a:r>
            <a:r>
              <a:rPr lang="en-US" sz="2400" b="1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 141 </a:t>
            </a:r>
            <a:r>
              <a:rPr lang="en-US" sz="2400" b="1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ສະບັບ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>
              <a:buFont typeface="Phetsarath OT" pitchFamily="2" charset="0"/>
              <a:buChar char="–"/>
            </a:pP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ຄົ້ນຄວ້າ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ມີຄໍາເຫັນຕໍ່ສໍານວນຄະດີອາຍາທີ່ໄດ້ຮັບຈາກອົງການສືບສວນ-ສອບສວນ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131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ເລື່ອງ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ປະຕິບັດຖືກຕາມກໍານົດເວລາ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128 </a:t>
            </a:r>
            <a:r>
              <a:rPr lang="en-US" sz="2400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ເລື່ອງເທົ່າກັບ</a:t>
            </a:r>
            <a:r>
              <a:rPr lang="en-US" sz="2400" dirty="0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 97,7%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ໃນນີ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້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ສັ່ງຟ້ອງ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68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ເລື່ອງ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ສົ່ງພາກສ່ວນອື່ນ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60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ເລື່ອງ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ບໍ່ທັນຕາມກໍານົດເວລາ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3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ເລື່ອງ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  <a:endParaRPr lang="th-TH" sz="24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36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6840760" cy="1224136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</a:br>
            <a:r>
              <a:rPr lang="en-US" sz="2000" b="1" dirty="0" err="1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ແຜນວາດ</a:t>
            </a:r>
            <a:r>
              <a:rPr lang="en-US" sz="2000" dirty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2000" dirty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</a:br>
            <a:r>
              <a:rPr lang="en-US" sz="2000" b="1" dirty="0" err="1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ການ</a:t>
            </a:r>
            <a:r>
              <a:rPr lang="lo-LA" sz="2000" b="1" dirty="0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ບໍລິຫານຄະດີ</a:t>
            </a:r>
            <a:r>
              <a:rPr lang="en-US" sz="2000" b="1" dirty="0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ຢູ່ອົງການໄອຍະການປະຊາຊົນເຂດ</a:t>
            </a:r>
            <a:r>
              <a:rPr lang="en-US" sz="2000" dirty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2000" dirty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</a:br>
            <a:endParaRPr lang="th-TH" sz="2000" dirty="0">
              <a:solidFill>
                <a:srgbClr val="C00000"/>
              </a:solidFill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71600" y="3573017"/>
            <a:ext cx="1647428" cy="12241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ຂາເຂົ້າ-ຂາອອກ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1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=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1</a:t>
            </a:r>
            <a:r>
              <a:rPr lang="lo-LA" sz="1600" b="1" dirty="0" smtClean="0">
                <a:solidFill>
                  <a:schemeClr val="tx1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/2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ວັນ</a:t>
            </a:r>
            <a:endParaRPr lang="en-US" sz="16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Saysettha OT" pitchFamily="34" charset="-34"/>
                <a:cs typeface="Saysettha OT" pitchFamily="34" charset="-34"/>
              </a:rPr>
              <a:t>6=1/2 </a:t>
            </a:r>
            <a:r>
              <a:rPr lang="en-US" sz="1600" b="1" dirty="0" err="1" smtClean="0">
                <a:latin typeface="Saysettha OT" pitchFamily="34" charset="-34"/>
                <a:cs typeface="Saysettha OT" pitchFamily="34" charset="-34"/>
              </a:rPr>
              <a:t>ວັນ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635896" y="1531640"/>
            <a:ext cx="1836204" cy="103326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ຫົວໜ້າ ອຍກ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2=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1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ວັນ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300192" y="3524436"/>
            <a:ext cx="1368152" cy="12727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ພະນັກງານ ໄອຍະການ</a:t>
            </a:r>
            <a:endParaRPr lang="lo-LA" sz="16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4=10 ວັນ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635896" y="3573016"/>
            <a:ext cx="1836204" cy="12241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ຮອງຫົວໜ້າ ອຍກ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3=1 ວັນ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cs typeface="Saysettha OT" pitchFamily="34" charset="-34"/>
              </a:rPr>
              <a:t>5=2 ວັນ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9" name="Oval 38"/>
          <p:cNvSpPr/>
          <p:nvPr/>
        </p:nvSpPr>
        <p:spPr>
          <a:xfrm>
            <a:off x="3131840" y="1700808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2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5508102" y="4581128"/>
            <a:ext cx="79209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07704" y="2060848"/>
            <a:ext cx="0" cy="1512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907704" y="2060848"/>
            <a:ext cx="172819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39552" y="3475856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1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508104" y="3861048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572000" y="3140968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3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842992" y="3429000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4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627784" y="4221088"/>
            <a:ext cx="100811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572000" y="2564904"/>
            <a:ext cx="0" cy="10068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5482952" y="4149080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5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79512" y="3861048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79510" y="4581128"/>
            <a:ext cx="79209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627784" y="3789040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6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5556" y="5013176"/>
            <a:ext cx="8244916" cy="1634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thaiDist">
              <a:buFont typeface="Arial" pitchFamily="34" charset="0"/>
              <a:buChar char="•"/>
            </a:pPr>
            <a:r>
              <a:rPr lang="lo-LA" sz="2400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ຂັ້ນຕອນທີ 1 ຂາເຂົ້າ ແລະ ຂັ້ນຕອນທີ 6 ຂາອອກ, ຈາກ 1 ວັນໃຫ້ໃຊ້ເວລາຂັ້ນຕອນລະ ½ ວັນ.</a:t>
            </a:r>
          </a:p>
          <a:p>
            <a:pPr marL="342900" indent="-342900" algn="thaiDist">
              <a:buFont typeface="Arial" pitchFamily="34" charset="0"/>
              <a:buChar char="•"/>
            </a:pPr>
            <a:r>
              <a:rPr lang="lo-LA" sz="2400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ຂັ້ນຕອນທີ 4 ວິຊາການຈາກ 9 ວັນໃຫ້ໃຊ້ເວລາ 10 ວັນ.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36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79512" y="1196752"/>
            <a:ext cx="2088232" cy="768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ສະເໜີປັບປຸງບາງຈຸດ</a:t>
            </a:r>
            <a:endParaRPr lang="th-TH" sz="2000" b="1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2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472569"/>
              </p:ext>
            </p:extLst>
          </p:nvPr>
        </p:nvGraphicFramePr>
        <p:xfrm>
          <a:off x="395536" y="1124744"/>
          <a:ext cx="8208913" cy="48965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2089"/>
                <a:gridCol w="2574532"/>
                <a:gridCol w="809843"/>
                <a:gridCol w="936104"/>
                <a:gridCol w="936104"/>
                <a:gridCol w="1008112"/>
                <a:gridCol w="1152129"/>
              </a:tblGrid>
              <a:tr h="890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ຂັ້ນ</a:t>
                      </a:r>
                      <a:endParaRPr lang="en-US" sz="16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+mn-ea"/>
                        <a:cs typeface="Saysettha OT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ຕອນ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ຜູ່ມອບ-ຮັບສໍານວນຄະດີ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ກໍານົດເວລາ</a:t>
                      </a:r>
                      <a:r>
                        <a:rPr lang="en-US" sz="1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­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ວັນທີຮັບ</a:t>
                      </a:r>
                      <a:endParaRPr lang="en-US" sz="16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ວັນທີສົ່ງ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ລາຍເຊັນ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ໝາຍເຫດ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621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ຂາເຂົ້າ-ຂາອອກ </a:t>
                      </a:r>
                      <a:r>
                        <a:rPr lang="en-US" sz="18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ອຍກ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1/2</a:t>
                      </a: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8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ຫົວ</a:t>
                      </a:r>
                      <a:r>
                        <a:rPr lang="lo-LA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ໜ້າ/ຮອງຫົວໜ</a:t>
                      </a:r>
                      <a:r>
                        <a:rPr lang="lo-LA" sz="18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້າ</a:t>
                      </a:r>
                      <a:r>
                        <a:rPr lang="lo-LA" sz="18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ອຍກ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8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ຮອງຫົວໜ້າ</a:t>
                      </a:r>
                      <a:r>
                        <a:rPr lang="lo-LA" sz="1800" b="1" baseline="0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 ອຍກ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4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8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ພະນັກງານ</a:t>
                      </a:r>
                      <a:r>
                        <a:rPr lang="lo-LA" sz="1800" b="1" baseline="0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 ອຍກ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10 </a:t>
                      </a:r>
                      <a:r>
                        <a:rPr lang="en-US" sz="16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5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ຮອງຫົວໜ້າ</a:t>
                      </a:r>
                      <a:r>
                        <a:rPr lang="en-US" sz="1800" b="1" baseline="0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ອຍກ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2 </a:t>
                      </a:r>
                      <a:r>
                        <a:rPr lang="en-US" sz="1600" b="1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ວັນ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6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ຂາເຂົ້າ-ຂາອອກ</a:t>
                      </a:r>
                      <a:r>
                        <a:rPr lang="en-US" sz="18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r>
                        <a:rPr lang="lo-LA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/2</a:t>
                      </a: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ລວມ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 hMerge="1"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15 </a:t>
                      </a:r>
                      <a:r>
                        <a:rPr lang="en-US" sz="16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138336"/>
            <a:ext cx="8352928" cy="77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ໃບຕິດຕາມການບໍລິຫານຄະດີຂັ້ນຕົ້ນ</a:t>
            </a:r>
            <a:endParaRPr lang="th-TH" sz="2000" b="1" dirty="0">
              <a:solidFill>
                <a:schemeClr val="tx1"/>
              </a:solidFill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698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3590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ອົງການ</a:t>
            </a:r>
            <a:r>
              <a:rPr lang="en-US" sz="3600" b="1" dirty="0" err="1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ໄອຍະການປະຊາຊົນແຂວງ-ນະຄອນ</a:t>
            </a:r>
            <a:r>
              <a:rPr lang="en-US" sz="3200" b="1" dirty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</a:br>
            <a:r>
              <a:rPr lang="en-US" sz="3200" b="1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ກົນໄກການຕິດຕາມກວດກາການແກ້ໄຂຄະດີຄົບວົງຈອນ</a:t>
            </a:r>
            <a:r>
              <a:rPr lang="en-US" sz="3200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</a:br>
            <a:endParaRPr lang="th-TH" sz="3200" b="1" dirty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461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6840760" cy="79208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2400" dirty="0">
                <a:latin typeface="Saysettha OT" pitchFamily="34" charset="-34"/>
                <a:cs typeface="Saysettha OT" pitchFamily="34" charset="-34"/>
              </a:rPr>
            </a:b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ສິດ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ແລະ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ໜ້າທີ່ຂອງຫ້ອງການ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ອຍກ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ແຂວງ-ນະຄອນ</a:t>
            </a:r>
            <a:r>
              <a:rPr lang="en-US" sz="1800" dirty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dirty="0">
                <a:latin typeface="Saysettha OT" pitchFamily="34" charset="-34"/>
                <a:cs typeface="Saysettha OT" pitchFamily="34" charset="-34"/>
              </a:rPr>
            </a:br>
            <a:endParaRPr lang="th-TH" sz="1800" dirty="0"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39</a:t>
            </a:fld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539552" y="1268760"/>
            <a:ext cx="8064896" cy="48245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o-LA" sz="2400" b="1" dirty="0" smtClean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endParaRPr lang="lo-LA" sz="2400" b="1" dirty="0" smtClean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endParaRPr lang="lo-LA" sz="2400" b="1" dirty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lo-LA" sz="2400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ຂໍ້ຕົກລົງ</a:t>
            </a:r>
          </a:p>
          <a:p>
            <a:pPr algn="ctr"/>
            <a:r>
              <a:rPr lang="lo-LA" sz="2400" b="1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ສະບັບເລກທີ 489/ອອປສລົງວັນທີ 8/8/2012</a:t>
            </a:r>
          </a:p>
          <a:p>
            <a:pPr algn="ctr"/>
            <a:endParaRPr lang="lo-LA" sz="2400" dirty="0" smtClean="0">
              <a:latin typeface="Phetsarath OT" pitchFamily="2" charset="0"/>
              <a:cs typeface="Phetsarath OT" pitchFamily="2" charset="0"/>
            </a:endParaRPr>
          </a:p>
          <a:p>
            <a:pPr algn="thaiDist"/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ມາດຕາ 7 ພາລະບົດບາດ, ສິດ ແລະ ໜ້າທີ່ຂອງບັນດາຂະແໜງ, ຫ້ອງການ</a:t>
            </a:r>
          </a:p>
          <a:p>
            <a:pPr marL="342900" indent="-342900" algn="thaiDist">
              <a:buFontTx/>
              <a:buChar char="-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ຄຸ້ມຄອງເອກະສານຂາເຂົ້າ-ຂາອອກ...............................................</a:t>
            </a:r>
          </a:p>
          <a:p>
            <a:pPr marL="342900" indent="-342900" algn="thaiDist">
              <a:buFontTx/>
              <a:buChar char="-"/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ສໍາເນົາເອກະສານ, ກວດກາການພິມເອກະສານຕ່າງໆ..........................</a:t>
            </a:r>
          </a:p>
          <a:p>
            <a:pPr algn="thaiDist">
              <a:tabLst>
                <a:tab pos="339725" algn="l"/>
              </a:tabLst>
            </a:pP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	ສະນັ້ນ, ການຄຸ້ມຄອງກົນໄກການແກ້ໄຂຄະດີຄົບວົງຈອນ ຕ້ອງໄດ້ມອບໃຫ້ພະນັກງານຫ້ອງການຮັບຜິດຊອບ.....................................................</a:t>
            </a:r>
          </a:p>
          <a:p>
            <a:pPr marL="342900" indent="-342900" algn="thaiDist">
              <a:buFontTx/>
              <a:buChar char="-"/>
            </a:pPr>
            <a:endParaRPr lang="lo-LA" sz="2400" dirty="0">
              <a:latin typeface="Phetsarath OT" pitchFamily="2" charset="0"/>
              <a:cs typeface="Phetsarath OT" pitchFamily="2" charset="0"/>
            </a:endParaRPr>
          </a:p>
          <a:p>
            <a:pPr marL="342900" indent="-342900" algn="thaiDist">
              <a:buFontTx/>
              <a:buChar char="-"/>
            </a:pPr>
            <a:endParaRPr lang="lo-LA" sz="2400" dirty="0" smtClean="0">
              <a:latin typeface="Phetsarath OT" pitchFamily="2" charset="0"/>
              <a:cs typeface="Phetsarath OT" pitchFamily="2" charset="0"/>
            </a:endParaRPr>
          </a:p>
          <a:p>
            <a:pPr marL="342900" indent="-342900" algn="thaiDist">
              <a:buFontTx/>
              <a:buChar char="-"/>
            </a:pPr>
            <a:endParaRPr lang="lo-LA" sz="2400" dirty="0">
              <a:latin typeface="Phetsarath OT" pitchFamily="2" charset="0"/>
              <a:cs typeface="Phetsarath OT" pitchFamily="2" charset="0"/>
            </a:endParaRPr>
          </a:p>
          <a:p>
            <a:pPr marL="342900" indent="-342900" algn="thaiDist">
              <a:buFontTx/>
              <a:buChar char="-"/>
            </a:pPr>
            <a:endParaRPr lang="lo-LA" sz="2400" dirty="0" smtClean="0">
              <a:latin typeface="Phetsarath OT" pitchFamily="2" charset="0"/>
              <a:cs typeface="Phetsarath OT" pitchFamily="2" charset="0"/>
            </a:endParaRPr>
          </a:p>
          <a:p>
            <a:pPr marL="342900" indent="-342900" algn="thaiDist">
              <a:buFontTx/>
              <a:buChar char="-"/>
            </a:pPr>
            <a:endParaRPr lang="lo-LA" sz="2400" dirty="0">
              <a:latin typeface="Phetsarath OT" pitchFamily="2" charset="0"/>
              <a:cs typeface="Phetsarath OT" pitchFamily="2" charset="0"/>
            </a:endParaRPr>
          </a:p>
          <a:p>
            <a:pPr marL="342900" indent="-342900" algn="thaiDist">
              <a:buFontTx/>
              <a:buChar char="-"/>
            </a:pPr>
            <a:endParaRPr lang="lo-LA" sz="2400" dirty="0" smtClean="0">
              <a:latin typeface="Phetsarath OT" pitchFamily="2" charset="0"/>
              <a:cs typeface="Phetsarath OT" pitchFamily="2" charset="0"/>
            </a:endParaRPr>
          </a:p>
          <a:p>
            <a:pPr algn="thaiDist"/>
            <a:endParaRPr lang="th-TH" sz="2400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1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Phetsarath OT" pitchFamily="2" charset="0"/>
                <a:cs typeface="Phetsarath OT" pitchFamily="2" charset="0"/>
              </a:rPr>
              <a:t>ການແກ້ໄຂຄະດີຄົບວົງຈອນ</a:t>
            </a:r>
            <a:endParaRPr lang="th-TH" sz="28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thaiDist">
              <a:buNone/>
              <a:tabLst>
                <a:tab pos="1371600" algn="l"/>
              </a:tabLst>
            </a:pP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ໂດຍປະຕິບັດຕາມຄໍາສັ່ງ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ຄໍາແນະນໍາທີ່ກ່າວມານັ້ນຢູ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່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ອອປສ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ໄດ້ປະຕິບັດ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ຊຶ່ງລວມມີ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19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ຂັ້ນຕອນດັ່ງນີ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້:</a:t>
            </a:r>
          </a:p>
          <a:p>
            <a:pPr marL="0" indent="0" algn="thaiDist">
              <a:buNone/>
              <a:tabLst>
                <a:tab pos="1371600" algn="l"/>
              </a:tabLst>
            </a:pP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17.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ເລຂາການນໍາ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5 </a:t>
            </a:r>
            <a:r>
              <a:rPr lang="en-US" sz="2400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).</a:t>
            </a:r>
          </a:p>
          <a:p>
            <a:pPr marL="0" indent="0" algn="thaiDist">
              <a:buNone/>
              <a:tabLst>
                <a:tab pos="1371600" algn="l"/>
              </a:tabLst>
            </a:pP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18.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ຂາເຂົ້າ-ຂາອອກ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ຂອງກົມ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(</a:t>
            </a:r>
            <a:r>
              <a:rPr lang="en-US" sz="2400" dirty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).</a:t>
            </a:r>
          </a:p>
          <a:p>
            <a:pPr marL="0" indent="0" algn="thaiDist">
              <a:buNone/>
              <a:tabLst>
                <a:tab pos="1371600" algn="l"/>
              </a:tabLst>
            </a:pP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19.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ພະແນກຄົ້ນຄວ້າ-ສັງລວມ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(</a:t>
            </a:r>
            <a:r>
              <a:rPr lang="en-US" sz="24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2 </a:t>
            </a:r>
            <a:r>
              <a:rPr lang="en-US" sz="2400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ວັນ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).</a:t>
            </a:r>
          </a:p>
          <a:p>
            <a:pPr marL="0" indent="0" algn="thaiDist">
              <a:buNone/>
              <a:tabLst>
                <a:tab pos="1371600" algn="l"/>
              </a:tabLst>
            </a:pPr>
            <a:r>
              <a:rPr lang="en-US" sz="2400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ລວມ</a:t>
            </a:r>
            <a:r>
              <a:rPr lang="en-US" sz="24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 60 </a:t>
            </a:r>
            <a:r>
              <a:rPr lang="en-US" sz="2400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ວັນ</a:t>
            </a:r>
            <a:endParaRPr lang="en-US" sz="2400" b="1" dirty="0" smtClean="0">
              <a:latin typeface="Phetsarath OT" pitchFamily="2" charset="0"/>
              <a:cs typeface="Phetsarath OT" pitchFamily="2" charset="0"/>
            </a:endParaRPr>
          </a:p>
          <a:p>
            <a:pPr marL="0" indent="0" algn="ctr">
              <a:buNone/>
              <a:tabLst>
                <a:tab pos="1371600" algn="l"/>
              </a:tabLst>
            </a:pPr>
            <a:endParaRPr lang="en-US" sz="2400" b="1" dirty="0">
              <a:latin typeface="Phetsarath OT" pitchFamily="2" charset="0"/>
              <a:cs typeface="Phetsarath OT" pitchFamily="2" charset="0"/>
            </a:endParaRPr>
          </a:p>
          <a:p>
            <a:pPr marL="0" indent="0" algn="ctr">
              <a:buNone/>
              <a:tabLst>
                <a:tab pos="1371600" algn="l"/>
              </a:tabLst>
            </a:pPr>
            <a:endParaRPr lang="en-US" sz="2400" b="1" dirty="0" smtClean="0">
              <a:latin typeface="Phetsarath OT" pitchFamily="2" charset="0"/>
              <a:cs typeface="Phetsarath OT" pitchFamily="2" charset="0"/>
            </a:endParaRPr>
          </a:p>
          <a:p>
            <a:pPr marL="0" indent="0" algn="thaiDist">
              <a:buNone/>
              <a:tabLst>
                <a:tab pos="1371600" algn="l"/>
              </a:tabLst>
            </a:pPr>
            <a:endParaRPr lang="en-US" sz="2400" dirty="0" smtClean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30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6840760" cy="936104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dirty="0">
                <a:latin typeface="Saysettha OT" pitchFamily="34" charset="-34"/>
                <a:cs typeface="Saysettha OT" pitchFamily="34" charset="-34"/>
              </a:rPr>
            </a:br>
            <a:endParaRPr lang="th-TH" sz="1800" dirty="0"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827584" y="3212976"/>
            <a:ext cx="2016224" cy="12241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ຂາເຂົ້າ-ຂາອອກ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1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=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1/2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ວ</a:t>
            </a:r>
            <a:endParaRPr lang="en-US" sz="1600" b="1" dirty="0">
              <a:solidFill>
                <a:srgbClr val="FF0000"/>
              </a:solidFill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9=1/2 ວ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123728" y="1243608"/>
            <a:ext cx="2761456" cy="12492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ເລຂາຫົວໜ້າ ອຍກ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2=</a:t>
            </a:r>
            <a:r>
              <a:rPr lang="en-US" sz="1600" b="1" dirty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1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8=1 ວ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372200" y="3212976"/>
            <a:ext cx="2003648" cy="12241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ພະນັກງານໄອຍະການ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endParaRPr lang="lo-LA" sz="16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4=7 ວ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880720" y="5157192"/>
            <a:ext cx="2507704" cy="936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ຫົວໜ້າ ຂະແໜງ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5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=1 ວ</a:t>
            </a:r>
          </a:p>
        </p:txBody>
      </p:sp>
      <p:sp>
        <p:nvSpPr>
          <p:cNvPr id="39" name="Oval 38"/>
          <p:cNvSpPr/>
          <p:nvPr/>
        </p:nvSpPr>
        <p:spPr>
          <a:xfrm>
            <a:off x="6156176" y="2492896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6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619672" y="1844824"/>
            <a:ext cx="0" cy="13681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19672" y="1844824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70384" y="3140968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1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436096" y="1459632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3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380312" y="2636912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4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380312" y="2492896"/>
            <a:ext cx="0" cy="6949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7452320" y="4772000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5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880720" y="1243608"/>
            <a:ext cx="2507704" cy="12492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ຮອງຫົວໜ້າ ອຍກ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3=1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6=2 ວ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85184" y="1844824"/>
            <a:ext cx="10549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156176" y="2492896"/>
            <a:ext cx="0" cy="26642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452320" y="4437112"/>
            <a:ext cx="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419872" y="3212976"/>
            <a:ext cx="2088232" cy="12241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ພ/ງ ພິມຄອມພິວເຕີ້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endParaRPr lang="lo-LA" sz="16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7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=1 ວ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92080" y="2827784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7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292080" y="2204864"/>
            <a:ext cx="0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211960" y="2492896"/>
            <a:ext cx="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211960" y="2492896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8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5292080" y="2204864"/>
            <a:ext cx="58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411760" y="2492896"/>
            <a:ext cx="0" cy="6949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2411760" y="2827784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9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23528" y="3573016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23528" y="4077072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1594520" y="1412776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2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40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670992" y="260648"/>
            <a:ext cx="7861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ແຜນວາດ</a:t>
            </a:r>
            <a:r>
              <a:rPr lang="en-US" sz="2000" dirty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2000" dirty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</a:br>
            <a:r>
              <a:rPr lang="en-US" sz="2000" b="1" dirty="0" err="1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ການ</a:t>
            </a:r>
            <a:r>
              <a:rPr lang="lo-LA" sz="2000" b="1" dirty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ຄຸ້ມຄອງການແກ້ໄຂຄະດີ</a:t>
            </a:r>
            <a:r>
              <a:rPr lang="en-US" sz="2000" b="1" dirty="0" err="1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ຄົບວົງຈອນ</a:t>
            </a:r>
            <a:r>
              <a:rPr lang="en-US" sz="2000" b="1" dirty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ຢູ່ອົງການໄອຍະການປະຊາຊົນ</a:t>
            </a:r>
            <a:r>
              <a:rPr lang="en-US" sz="2000" b="1" dirty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2000" b="1" dirty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</a:br>
            <a:r>
              <a:rPr lang="en-US" sz="2000" b="1" dirty="0" err="1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ແຂວງ-ນະຄອນ</a:t>
            </a:r>
            <a:endParaRPr lang="th-TH" sz="2000" dirty="0"/>
          </a:p>
        </p:txBody>
      </p:sp>
      <p:sp>
        <p:nvSpPr>
          <p:cNvPr id="7" name="Rectangle 6"/>
          <p:cNvSpPr/>
          <p:nvPr/>
        </p:nvSpPr>
        <p:spPr>
          <a:xfrm>
            <a:off x="899592" y="5178896"/>
            <a:ext cx="296490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ຂັ້ນຕົ້ນ</a:t>
            </a:r>
            <a:endParaRPr lang="en-US" sz="2000" b="1" dirty="0" smtClean="0"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ລວມ</a:t>
            </a:r>
            <a:r>
              <a:rPr lang="en-US" sz="2000" b="1" dirty="0" smtClean="0">
                <a:latin typeface="Phetsarath OT" pitchFamily="2" charset="0"/>
                <a:cs typeface="Phetsarath OT" pitchFamily="2" charset="0"/>
              </a:rPr>
              <a:t> 15 </a:t>
            </a:r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ວັນ</a:t>
            </a:r>
            <a:endParaRPr lang="th-TH" sz="2000" b="1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2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86566"/>
              </p:ext>
            </p:extLst>
          </p:nvPr>
        </p:nvGraphicFramePr>
        <p:xfrm>
          <a:off x="395536" y="1700807"/>
          <a:ext cx="8208914" cy="43204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2089"/>
                <a:gridCol w="2574533"/>
                <a:gridCol w="809843"/>
                <a:gridCol w="936104"/>
                <a:gridCol w="936104"/>
                <a:gridCol w="1008112"/>
                <a:gridCol w="1152129"/>
              </a:tblGrid>
              <a:tr h="890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ຂັ້ນ</a:t>
                      </a:r>
                      <a:endParaRPr lang="en-US" sz="16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+mn-ea"/>
                        <a:cs typeface="Saysettha OT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ຕອນ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ຜູ່ມອບ-ຮັບສໍານວນຄະດີ</a:t>
                      </a:r>
                      <a:endParaRPr lang="en-US" sz="1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ກໍານົດເວລາ</a:t>
                      </a:r>
                      <a:r>
                        <a:rPr lang="en-US" sz="1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­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ວັນທີຮັບ</a:t>
                      </a:r>
                      <a:endParaRPr lang="en-US" sz="16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ວັນທີສົ່ງ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ລາຍເຊັນ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ໝາຍເຫດ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621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ຂາເຂົ້າ-ຂາອອກ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ອຍກ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/2 ວ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ເລຂາ</a:t>
                      </a: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ຫົວ</a:t>
                      </a:r>
                      <a:r>
                        <a:rPr lang="lo-LA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ໜ</a:t>
                      </a: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້າ</a:t>
                      </a:r>
                      <a:r>
                        <a:rPr lang="lo-LA" sz="14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ອຍກ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 ວ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ຮອງຫົວໜ້າ</a:t>
                      </a:r>
                      <a:r>
                        <a:rPr lang="lo-LA" sz="1400" b="1" baseline="0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 ອຍກ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 ວ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4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ພະນັກງານ</a:t>
                      </a:r>
                      <a:r>
                        <a:rPr lang="lo-LA" sz="1400" b="1" baseline="0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 ອຍກ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7 </a:t>
                      </a: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5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ຫົວໜ້າ</a:t>
                      </a:r>
                      <a:r>
                        <a:rPr lang="en-US" sz="1400" b="1" baseline="0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ຂະແໜງ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1 ວ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6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baseline="0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ຮອງຫົວໜ້າ</a:t>
                      </a:r>
                      <a:r>
                        <a:rPr lang="en-US" sz="14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</a:t>
                      </a:r>
                      <a:r>
                        <a:rPr lang="en-US" sz="1400" b="1" baseline="0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ອຍກ</a:t>
                      </a:r>
                      <a:r>
                        <a:rPr lang="en-US" sz="14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ວ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138336"/>
            <a:ext cx="8352928" cy="77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ໃບຕິດຕາມການບໍລິຫານຄະດີຂັ້ນຕົ້ນ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ແຂວງ-ນະຄອນ</a:t>
            </a:r>
            <a:endParaRPr lang="th-TH" sz="2000" b="1" dirty="0">
              <a:solidFill>
                <a:schemeClr val="tx1"/>
              </a:solidFill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41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395536" y="908720"/>
            <a:ext cx="799288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thaiDist">
              <a:buAutoNum type="arabicPeriod"/>
            </a:pPr>
            <a:r>
              <a:rPr lang="en-US" sz="24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ເລກທີຄະດີຂາເຂົ້າ</a:t>
            </a:r>
            <a:r>
              <a:rPr lang="en-US" sz="24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……./</a:t>
            </a:r>
            <a:r>
              <a:rPr lang="en-US" sz="24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ອຍກ</a:t>
            </a:r>
            <a:r>
              <a:rPr lang="en-US" sz="24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ຂ-</a:t>
            </a:r>
            <a:r>
              <a:rPr lang="en-US" sz="24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ນວ</a:t>
            </a:r>
            <a:r>
              <a:rPr lang="en-US" sz="24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ລົງວັນທີ</a:t>
            </a:r>
            <a:r>
              <a:rPr lang="en-US" sz="24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……/……/……</a:t>
            </a:r>
          </a:p>
          <a:p>
            <a:pPr marL="457200" indent="-457200" algn="thaiDist">
              <a:buAutoNum type="arabicPeriod"/>
            </a:pPr>
            <a:endParaRPr lang="th-TH" sz="24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0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037220"/>
              </p:ext>
            </p:extLst>
          </p:nvPr>
        </p:nvGraphicFramePr>
        <p:xfrm>
          <a:off x="395536" y="1700807"/>
          <a:ext cx="8208914" cy="31683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2089"/>
                <a:gridCol w="2574533"/>
                <a:gridCol w="809843"/>
                <a:gridCol w="936104"/>
                <a:gridCol w="936104"/>
                <a:gridCol w="1008112"/>
                <a:gridCol w="1152129"/>
              </a:tblGrid>
              <a:tr h="890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ຂັ້ນ</a:t>
                      </a:r>
                      <a:endParaRPr lang="en-US" sz="16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+mn-ea"/>
                        <a:cs typeface="Saysettha OT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ຕອນ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ຜູ່ມອບ-ຮັບສໍານວນຄະດີ</a:t>
                      </a:r>
                      <a:endParaRPr lang="en-US" sz="1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ກໍານົດເວລາ</a:t>
                      </a:r>
                      <a:r>
                        <a:rPr lang="en-US" sz="1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­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ວັນທີຮັບ</a:t>
                      </a:r>
                      <a:endParaRPr lang="en-US" sz="16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ວັນທີສົ່ງ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ລາຍເຊັນ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ໝາຍເຫດ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621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7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ພະນັກງານພິມຄອມພິວເຕີ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້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 ວ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8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ເລຂາ</a:t>
                      </a: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ຫົວໜ້າ</a:t>
                      </a:r>
                      <a:r>
                        <a:rPr lang="lo-LA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/ຮອງຫົວໜ</a:t>
                      </a: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້າ</a:t>
                      </a:r>
                      <a:r>
                        <a:rPr lang="lo-LA" sz="14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ອຍກ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r>
                        <a:rPr lang="en-US" sz="16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9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ຂາເຂົ້າ-ຂາອອກ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1/2 ວ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15 ວ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138336"/>
            <a:ext cx="8352928" cy="77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ໃບຕິດຕາມການບໍລິຫານຄະດີຂັ້ນຕົ້ນ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ແຂວງ-ນະຄອນ</a:t>
            </a:r>
            <a:endParaRPr lang="th-TH" sz="2000" b="1" dirty="0">
              <a:solidFill>
                <a:schemeClr val="tx1"/>
              </a:solidFill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42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395536" y="908720"/>
            <a:ext cx="799288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thaiDist">
              <a:buAutoNum type="arabicPeriod"/>
            </a:pPr>
            <a:r>
              <a:rPr lang="en-US" sz="24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ເລກທີຄະດີຂາເຂົ້າ</a:t>
            </a:r>
            <a:r>
              <a:rPr lang="en-US" sz="24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……./</a:t>
            </a:r>
            <a:r>
              <a:rPr lang="en-US" sz="24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ອຍກ</a:t>
            </a:r>
            <a:r>
              <a:rPr lang="en-US" sz="24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ຂ-</a:t>
            </a:r>
            <a:r>
              <a:rPr lang="en-US" sz="24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ນວ</a:t>
            </a:r>
            <a:r>
              <a:rPr lang="en-US" sz="24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ລົງວັນທີ</a:t>
            </a:r>
            <a:r>
              <a:rPr lang="en-US" sz="24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……/……/……</a:t>
            </a:r>
          </a:p>
          <a:p>
            <a:pPr marL="457200" indent="-457200" algn="thaiDist">
              <a:buAutoNum type="arabicPeriod"/>
            </a:pPr>
            <a:endParaRPr lang="th-TH" sz="24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4293096"/>
            <a:ext cx="3384376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ລວມ</a:t>
            </a:r>
            <a:endParaRPr lang="th-TH" sz="20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4869160"/>
            <a:ext cx="8208912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ມາດຕາ</a:t>
            </a:r>
            <a:r>
              <a:rPr lang="en-US" sz="2000" b="1" dirty="0" smtClean="0">
                <a:latin typeface="Phetsarath OT" pitchFamily="2" charset="0"/>
                <a:cs typeface="Phetsarath OT" pitchFamily="2" charset="0"/>
              </a:rPr>
              <a:t> 152 </a:t>
            </a:r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ຂອງກົດໝາຍວ່າດ້ວຍການດໍາເນີນຄະດີອາຍາ</a:t>
            </a:r>
            <a:r>
              <a:rPr lang="en-US" sz="2000" b="1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marL="342900" indent="-342900" algn="thaiDist">
              <a:buFont typeface="Wingdings" pitchFamily="2" charset="2"/>
              <a:buChar char="Ø"/>
            </a:pPr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ໝາຍເຫດ</a:t>
            </a:r>
            <a:r>
              <a:rPr lang="en-US" sz="2000" b="1" dirty="0" smtClean="0">
                <a:latin typeface="Phetsarath OT" pitchFamily="2" charset="0"/>
                <a:cs typeface="Phetsarath OT" pitchFamily="2" charset="0"/>
              </a:rPr>
              <a:t>: </a:t>
            </a:r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ຖ້າມີການຊັກຊ້າໃຫ້ຂຽນສາເຫດ</a:t>
            </a:r>
            <a:r>
              <a:rPr lang="en-US" sz="2000" b="1" dirty="0" smtClean="0">
                <a:latin typeface="Phetsarath OT" pitchFamily="2" charset="0"/>
                <a:cs typeface="Phetsarath OT" pitchFamily="2" charset="0"/>
              </a:rPr>
              <a:t>…………………………………………</a:t>
            </a:r>
          </a:p>
          <a:p>
            <a:pPr algn="thaiDist"/>
            <a:r>
              <a:rPr lang="en-US" sz="2000" b="1" dirty="0" smtClean="0">
                <a:latin typeface="Phetsarath OT" pitchFamily="2" charset="0"/>
                <a:cs typeface="Phetsarath OT" pitchFamily="2" charset="0"/>
              </a:rPr>
              <a:t>    …………………………………………………………………………….</a:t>
            </a:r>
            <a:endParaRPr lang="th-TH" sz="2000" b="1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0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6840760" cy="936104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dirty="0">
                <a:latin typeface="Saysettha OT" pitchFamily="34" charset="-34"/>
                <a:cs typeface="Saysettha OT" pitchFamily="34" charset="-34"/>
              </a:rPr>
            </a:br>
            <a:endParaRPr lang="th-TH" sz="1800" dirty="0"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827584" y="3212976"/>
            <a:ext cx="2016224" cy="12241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ຂາເຂົ້າ-ຂາອອກ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1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=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1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ວ</a:t>
            </a:r>
            <a:endParaRPr lang="en-US" sz="1600" b="1" dirty="0">
              <a:solidFill>
                <a:srgbClr val="FF0000"/>
              </a:solidFill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9</a:t>
            </a:r>
            <a:r>
              <a:rPr lang="en-US" sz="16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=1 ວ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123728" y="1243608"/>
            <a:ext cx="2761456" cy="12492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ເລຂາຫົວໜ້າ ອຍກ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2=</a:t>
            </a:r>
            <a:r>
              <a:rPr lang="en-US" sz="1600" b="1" dirty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8=.2 ວ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372200" y="3212976"/>
            <a:ext cx="2003648" cy="12241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ພະນັກງານໄອຍະການ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endParaRPr lang="lo-LA" sz="16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4=17 ວ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880720" y="5157192"/>
            <a:ext cx="2507704" cy="936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ຫົວໜ້າ ຂະແໜງ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5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=1 ວ</a:t>
            </a:r>
          </a:p>
        </p:txBody>
      </p:sp>
      <p:sp>
        <p:nvSpPr>
          <p:cNvPr id="39" name="Oval 38"/>
          <p:cNvSpPr/>
          <p:nvPr/>
        </p:nvSpPr>
        <p:spPr>
          <a:xfrm>
            <a:off x="6156176" y="2492896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6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619672" y="1844824"/>
            <a:ext cx="0" cy="13681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19672" y="1844824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70384" y="3140968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1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436096" y="1459632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3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380312" y="2636912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4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380312" y="2492896"/>
            <a:ext cx="0" cy="6949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7452320" y="4772000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5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880720" y="1243608"/>
            <a:ext cx="2507704" cy="12492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ຮອງຫົວໜ້າ ອຍກ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3</a:t>
            </a:r>
            <a:r>
              <a:rPr lang="en-US" sz="16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=2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6=.2 ວ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85184" y="1844824"/>
            <a:ext cx="10549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156176" y="2492896"/>
            <a:ext cx="0" cy="26642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452320" y="4437112"/>
            <a:ext cx="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419872" y="3212976"/>
            <a:ext cx="2088232" cy="12241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ພ/ງ ພິມຄອມພິວເຕີ້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endParaRPr lang="lo-LA" sz="16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7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=2 ວ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92080" y="2827784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7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292080" y="2204864"/>
            <a:ext cx="0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211960" y="2492896"/>
            <a:ext cx="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211960" y="2492896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8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5292080" y="2204864"/>
            <a:ext cx="58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411760" y="2492896"/>
            <a:ext cx="0" cy="6949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2411760" y="2827784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9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23528" y="3573016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23528" y="4077072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1594520" y="1412776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2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43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670992" y="260648"/>
            <a:ext cx="7861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ແຜນວາດ</a:t>
            </a:r>
            <a:r>
              <a:rPr lang="en-US" sz="2000" dirty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2000" dirty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</a:br>
            <a:r>
              <a:rPr lang="en-US" sz="2000" b="1" dirty="0" err="1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ການ</a:t>
            </a:r>
            <a:r>
              <a:rPr lang="lo-LA" sz="2000" b="1" dirty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ຄຸ້ມຄອງການແກ້ໄຂຄະດີ</a:t>
            </a:r>
            <a:r>
              <a:rPr lang="en-US" sz="2000" b="1" dirty="0" err="1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ຄົບວົງຈອນ</a:t>
            </a:r>
            <a:r>
              <a:rPr lang="en-US" sz="2000" b="1" dirty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ຢູ່ອົງການໄອຍະການປະຊາຊົນ</a:t>
            </a:r>
            <a:r>
              <a:rPr lang="en-US" sz="2000" b="1" dirty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2000" b="1" dirty="0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</a:br>
            <a:r>
              <a:rPr lang="en-US" sz="2000" b="1" dirty="0" err="1">
                <a:solidFill>
                  <a:srgbClr val="C00000"/>
                </a:solidFill>
                <a:latin typeface="Saysettha OT" pitchFamily="34" charset="-34"/>
                <a:cs typeface="Saysettha OT" pitchFamily="34" charset="-34"/>
              </a:rPr>
              <a:t>ແຂວງ-ນະຄອນ</a:t>
            </a:r>
            <a:endParaRPr lang="th-TH" sz="2000" dirty="0"/>
          </a:p>
        </p:txBody>
      </p:sp>
      <p:sp>
        <p:nvSpPr>
          <p:cNvPr id="7" name="Rectangle 6"/>
          <p:cNvSpPr/>
          <p:nvPr/>
        </p:nvSpPr>
        <p:spPr>
          <a:xfrm>
            <a:off x="899592" y="5178896"/>
            <a:ext cx="296490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ຂັ້ນອຸທອນ</a:t>
            </a:r>
            <a:endParaRPr lang="en-US" sz="2000" b="1" dirty="0" smtClean="0"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ລວມ</a:t>
            </a:r>
            <a:r>
              <a:rPr lang="en-US" sz="2000" b="1" dirty="0" smtClean="0">
                <a:latin typeface="Phetsarath OT" pitchFamily="2" charset="0"/>
                <a:cs typeface="Phetsarath OT" pitchFamily="2" charset="0"/>
              </a:rPr>
              <a:t> 30 </a:t>
            </a:r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ວັນ</a:t>
            </a:r>
            <a:endParaRPr lang="th-TH" sz="2000" b="1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908529"/>
              </p:ext>
            </p:extLst>
          </p:nvPr>
        </p:nvGraphicFramePr>
        <p:xfrm>
          <a:off x="395536" y="1700807"/>
          <a:ext cx="8208914" cy="43204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2089"/>
                <a:gridCol w="2574533"/>
                <a:gridCol w="809843"/>
                <a:gridCol w="936104"/>
                <a:gridCol w="936104"/>
                <a:gridCol w="1008112"/>
                <a:gridCol w="1152129"/>
              </a:tblGrid>
              <a:tr h="890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ຂັ້ນ</a:t>
                      </a:r>
                      <a:endParaRPr lang="en-US" sz="16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+mn-ea"/>
                        <a:cs typeface="Saysettha OT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ຕອນ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ຜູ່ມອບ-ຮັບສໍານວນຄະດີ</a:t>
                      </a:r>
                      <a:endParaRPr lang="en-US" sz="1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ກໍານົດເວລາ</a:t>
                      </a:r>
                      <a:r>
                        <a:rPr lang="en-US" sz="1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­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ວັນທີຮັບ</a:t>
                      </a:r>
                      <a:endParaRPr lang="en-US" sz="16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ວັນທີສົ່ງ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ລາຍເຊັນ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ໝາຍເຫດ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621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ຂາເຂົ້າ-ຂາອອກ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ອຍກ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ວ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ເລຂາ</a:t>
                      </a: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ຫົວ</a:t>
                      </a:r>
                      <a:r>
                        <a:rPr lang="lo-LA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ໜ້າ/ຮອງຫົວໜ</a:t>
                      </a: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້າ</a:t>
                      </a:r>
                      <a:r>
                        <a:rPr lang="lo-LA" sz="14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ອຍກ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2 ວ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ຮອງຫົວໜ້າ</a:t>
                      </a:r>
                      <a:r>
                        <a:rPr lang="lo-LA" sz="1400" b="1" baseline="0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 ອຍກ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2 ວ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4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ພະນັກງານ</a:t>
                      </a:r>
                      <a:r>
                        <a:rPr lang="lo-LA" sz="1400" b="1" baseline="0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 ອຍກ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17 ວ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5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ຫົວໜ້າ</a:t>
                      </a:r>
                      <a:r>
                        <a:rPr lang="en-US" sz="1400" b="1" baseline="0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ຂະແໜງ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1 ວ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6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baseline="0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ຮອງຫົວໜ້າ</a:t>
                      </a:r>
                      <a:r>
                        <a:rPr lang="en-US" sz="14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</a:t>
                      </a:r>
                      <a:r>
                        <a:rPr lang="en-US" sz="1400" b="1" baseline="0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ອຍກ</a:t>
                      </a:r>
                      <a:r>
                        <a:rPr lang="en-US" sz="14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ວ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138336"/>
            <a:ext cx="8352928" cy="77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ໃບຕິດຕາມການບໍລິຫານຄະດີຂັ້ນຕົ້ນ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ແຂວງ-ນະຄອນ</a:t>
            </a:r>
            <a:endParaRPr lang="th-TH" sz="2000" b="1" dirty="0">
              <a:solidFill>
                <a:schemeClr val="tx1"/>
              </a:solidFill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44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395536" y="908720"/>
            <a:ext cx="799288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thaiDist">
              <a:buAutoNum type="arabicPeriod"/>
            </a:pPr>
            <a:r>
              <a:rPr lang="en-US" sz="24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ເລກທີຄະດີຂາເຂົ້າ</a:t>
            </a:r>
            <a:r>
              <a:rPr lang="en-US" sz="24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……./</a:t>
            </a:r>
            <a:r>
              <a:rPr lang="en-US" sz="24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ອຍກ</a:t>
            </a:r>
            <a:r>
              <a:rPr lang="en-US" sz="24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ຂ-</a:t>
            </a:r>
            <a:r>
              <a:rPr lang="en-US" sz="24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ນວ</a:t>
            </a:r>
            <a:r>
              <a:rPr lang="en-US" sz="24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ລົງວັນທີ</a:t>
            </a:r>
            <a:r>
              <a:rPr lang="en-US" sz="24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……/……/……</a:t>
            </a:r>
          </a:p>
          <a:p>
            <a:pPr marL="457200" indent="-457200" algn="thaiDist">
              <a:buAutoNum type="arabicPeriod"/>
            </a:pPr>
            <a:endParaRPr lang="th-TH" sz="24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2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724790"/>
              </p:ext>
            </p:extLst>
          </p:nvPr>
        </p:nvGraphicFramePr>
        <p:xfrm>
          <a:off x="395536" y="1700807"/>
          <a:ext cx="8208914" cy="31683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2089"/>
                <a:gridCol w="2574533"/>
                <a:gridCol w="809843"/>
                <a:gridCol w="936104"/>
                <a:gridCol w="936104"/>
                <a:gridCol w="1008112"/>
                <a:gridCol w="1152129"/>
              </a:tblGrid>
              <a:tr h="890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ຂັ້ນ</a:t>
                      </a:r>
                      <a:endParaRPr lang="en-US" sz="16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+mn-ea"/>
                        <a:cs typeface="Saysettha OT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ຕອນ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ຜູ່ມອບ-ຮັບສໍານວນຄະດີ</a:t>
                      </a:r>
                      <a:endParaRPr lang="en-US" sz="12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ກໍານົດເວລາ</a:t>
                      </a:r>
                      <a:r>
                        <a:rPr lang="en-US" sz="1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­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ວັນທີຮັບ</a:t>
                      </a:r>
                      <a:endParaRPr lang="en-US" sz="16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ວັນທີສົ່ງ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ລາຍເຊັນ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ໝາຍເຫດ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621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7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ພະນັກງານພິມຄອມພິວເຕີ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້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2 ວ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8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ເລຂາ</a:t>
                      </a: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ຫົວໜ້າ</a:t>
                      </a:r>
                      <a:r>
                        <a:rPr lang="lo-LA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/ຮອງຫົວໜ</a:t>
                      </a: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້າ</a:t>
                      </a:r>
                      <a:r>
                        <a:rPr lang="lo-LA" sz="14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ອຍກ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2 ວ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9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ຂາເຂົ້າ-ຂາອອກ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 ວ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30 ວ</a:t>
                      </a:r>
                      <a:endParaRPr lang="en-US" sz="16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138336"/>
            <a:ext cx="8352928" cy="77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ໃບຕິດຕາມການບໍລິຫານຄະດີຂັ້ນຕົ້ນ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ແຂວງ-ນະຄອນ</a:t>
            </a:r>
            <a:endParaRPr lang="th-TH" sz="2000" b="1" dirty="0">
              <a:solidFill>
                <a:schemeClr val="tx1"/>
              </a:solidFill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45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395536" y="908720"/>
            <a:ext cx="799288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thaiDist">
              <a:buAutoNum type="arabicPeriod"/>
            </a:pPr>
            <a:r>
              <a:rPr lang="en-US" sz="24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ເລກທີຄະດີຂາເຂົ້າ</a:t>
            </a:r>
            <a:r>
              <a:rPr lang="en-US" sz="24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……./</a:t>
            </a:r>
            <a:r>
              <a:rPr lang="en-US" sz="24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ອຍກ</a:t>
            </a:r>
            <a:r>
              <a:rPr lang="en-US" sz="24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 ຂ-</a:t>
            </a:r>
            <a:r>
              <a:rPr lang="en-US" sz="24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ນວ</a:t>
            </a:r>
            <a:r>
              <a:rPr lang="en-US" sz="24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ລົງວັນທີ</a:t>
            </a:r>
            <a:r>
              <a:rPr lang="en-US" sz="2400" b="1" dirty="0" smtClean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……/……/……</a:t>
            </a:r>
          </a:p>
          <a:p>
            <a:pPr marL="457200" indent="-457200" algn="thaiDist">
              <a:buAutoNum type="arabicPeriod"/>
            </a:pPr>
            <a:endParaRPr lang="th-TH" sz="24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4293096"/>
            <a:ext cx="3384376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ລວມ</a:t>
            </a:r>
            <a:endParaRPr lang="th-TH" sz="20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4869160"/>
            <a:ext cx="8208912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ມາດຕາ</a:t>
            </a:r>
            <a:r>
              <a:rPr lang="en-US" sz="2000" b="1" dirty="0" smtClean="0">
                <a:latin typeface="Phetsarath OT" pitchFamily="2" charset="0"/>
                <a:cs typeface="Phetsarath OT" pitchFamily="2" charset="0"/>
              </a:rPr>
              <a:t> 152 </a:t>
            </a:r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ຂອງກົດໝາຍວ່າດ້ວຍການດໍາເນີນຄະດີອາຍາ</a:t>
            </a:r>
            <a:r>
              <a:rPr lang="en-US" sz="2000" b="1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/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ມາດຕາ</a:t>
            </a:r>
            <a:r>
              <a:rPr lang="en-US" sz="2000" b="1" dirty="0" smtClean="0">
                <a:latin typeface="Phetsarath OT" pitchFamily="2" charset="0"/>
                <a:cs typeface="Phetsarath OT" pitchFamily="2" charset="0"/>
              </a:rPr>
              <a:t> 274 </a:t>
            </a:r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ຂອງກົດໝາຍວ່າດ້ວຍການດໍາເນີນຄະດີແພ່ງ</a:t>
            </a:r>
            <a:r>
              <a:rPr lang="en-US" sz="2000" b="1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marL="342900" indent="-342900" algn="thaiDist">
              <a:buFont typeface="Wingdings" pitchFamily="2" charset="2"/>
              <a:buChar char="Ø"/>
            </a:pPr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ໝາຍເຫດ</a:t>
            </a:r>
            <a:r>
              <a:rPr lang="en-US" sz="2000" b="1" dirty="0" smtClean="0">
                <a:latin typeface="Phetsarath OT" pitchFamily="2" charset="0"/>
                <a:cs typeface="Phetsarath OT" pitchFamily="2" charset="0"/>
              </a:rPr>
              <a:t>: </a:t>
            </a:r>
            <a:r>
              <a:rPr lang="en-US" sz="2000" b="1" dirty="0" err="1" smtClean="0">
                <a:latin typeface="Phetsarath OT" pitchFamily="2" charset="0"/>
                <a:cs typeface="Phetsarath OT" pitchFamily="2" charset="0"/>
              </a:rPr>
              <a:t>ຖ້າມີການຊັກຊ້າໃຫ້ຂຽນສາເຫດ</a:t>
            </a:r>
            <a:r>
              <a:rPr lang="en-US" sz="2000" b="1" dirty="0" smtClean="0">
                <a:latin typeface="Phetsarath OT" pitchFamily="2" charset="0"/>
                <a:cs typeface="Phetsarath OT" pitchFamily="2" charset="0"/>
              </a:rPr>
              <a:t>…………………………………………</a:t>
            </a:r>
          </a:p>
          <a:p>
            <a:pPr algn="thaiDist"/>
            <a:r>
              <a:rPr lang="en-US" sz="2000" b="1" dirty="0" smtClean="0">
                <a:latin typeface="Phetsarath OT" pitchFamily="2" charset="0"/>
                <a:cs typeface="Phetsarath OT" pitchFamily="2" charset="0"/>
              </a:rPr>
              <a:t>    …………………………………………………………………………….</a:t>
            </a:r>
            <a:endParaRPr lang="th-TH" sz="2000" b="1" dirty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7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3992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ອົງການໄອຍະການປະຊາຊົນພາກ</a:t>
            </a:r>
            <a:r>
              <a:rPr lang="en-US" sz="2800" b="1" dirty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</a:br>
            <a:r>
              <a:rPr lang="en-US" sz="28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ກົນໄກການຕິດຕາມກວດກາການແກ້ໄຂຄະດີຄົບວົງຈອນຂັ້ນອຸທອນ</a:t>
            </a:r>
            <a:endParaRPr lang="th-TH" sz="2800" b="1" dirty="0">
              <a:solidFill>
                <a:srgbClr val="C00000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3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6840760" cy="936104"/>
          </a:xfrm>
        </p:spPr>
        <p:txBody>
          <a:bodyPr>
            <a:normAutofit fontScale="90000"/>
          </a:bodyPr>
          <a:lstStyle/>
          <a:p>
            <a:r>
              <a:rPr lang="en-US" sz="1800" b="1" dirty="0" err="1" smtClean="0">
                <a:latin typeface="Saysettha OT" pitchFamily="34" charset="-34"/>
                <a:cs typeface="Saysettha OT" pitchFamily="34" charset="-34"/>
              </a:rPr>
              <a:t>ແຜນວາດ</a:t>
            </a:r>
            <a:r>
              <a:rPr lang="en-US" sz="1800" dirty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dirty="0">
                <a:latin typeface="Saysettha OT" pitchFamily="34" charset="-34"/>
                <a:cs typeface="Saysettha OT" pitchFamily="34" charset="-34"/>
              </a:rPr>
            </a:br>
            <a:r>
              <a:rPr lang="en-US" sz="1800" b="1" dirty="0" err="1" smtClean="0">
                <a:latin typeface="Saysettha OT" pitchFamily="34" charset="-34"/>
                <a:cs typeface="Saysettha OT" pitchFamily="34" charset="-34"/>
              </a:rPr>
              <a:t>ການ</a:t>
            </a:r>
            <a:r>
              <a:rPr lang="lo-LA" sz="1800" b="1" dirty="0" smtClean="0">
                <a:latin typeface="Saysettha OT" pitchFamily="34" charset="-34"/>
                <a:cs typeface="Saysettha OT" pitchFamily="34" charset="-34"/>
              </a:rPr>
              <a:t>ບໍລິຫານຄະດີ</a:t>
            </a:r>
            <a:r>
              <a:rPr lang="lo-LA" sz="1800" b="1" dirty="0">
                <a:latin typeface="Saysettha OT" pitchFamily="34" charset="-34"/>
                <a:cs typeface="Saysettha OT" pitchFamily="34" charset="-34"/>
              </a:rPr>
              <a:t>ແບບຄົບວົງຈອນ </a:t>
            </a:r>
            <a:r>
              <a:rPr lang="lo-LA" sz="1800" b="1" dirty="0" smtClean="0">
                <a:latin typeface="Saysettha OT" pitchFamily="34" charset="-34"/>
                <a:cs typeface="Saysettha OT" pitchFamily="34" charset="-34"/>
              </a:rPr>
              <a:t>(ຄະດີອຸທອນ ແລະ ຂັ້ນລົບ)</a:t>
            </a:r>
            <a:r>
              <a:rPr lang="en-US" sz="1800" b="1" dirty="0" smtClean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b="1" dirty="0" smtClean="0">
                <a:latin typeface="Saysettha OT" pitchFamily="34" charset="-34"/>
                <a:cs typeface="Saysettha OT" pitchFamily="34" charset="-34"/>
              </a:rPr>
            </a:br>
            <a:r>
              <a:rPr lang="en-US" sz="1800" b="1" dirty="0" err="1" smtClean="0">
                <a:latin typeface="Saysettha OT" pitchFamily="34" charset="-34"/>
                <a:cs typeface="Saysettha OT" pitchFamily="34" charset="-34"/>
              </a:rPr>
              <a:t>ຢູ</a:t>
            </a:r>
            <a:r>
              <a:rPr lang="en-US" sz="1800" b="1" dirty="0" smtClean="0">
                <a:latin typeface="Saysettha OT" pitchFamily="34" charset="-34"/>
                <a:cs typeface="Saysettha OT" pitchFamily="34" charset="-34"/>
              </a:rPr>
              <a:t>່ </a:t>
            </a:r>
            <a:r>
              <a:rPr lang="en-US" sz="1800" b="1" dirty="0" err="1" smtClean="0">
                <a:latin typeface="Saysettha OT" pitchFamily="34" charset="-34"/>
                <a:cs typeface="Saysettha OT" pitchFamily="34" charset="-34"/>
              </a:rPr>
              <a:t>ອຍກ</a:t>
            </a:r>
            <a:r>
              <a:rPr lang="en-US" sz="1800" b="1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1800" b="1" dirty="0" err="1" smtClean="0">
                <a:latin typeface="Saysettha OT" pitchFamily="34" charset="-34"/>
                <a:cs typeface="Saysettha OT" pitchFamily="34" charset="-34"/>
              </a:rPr>
              <a:t>ພາກ</a:t>
            </a:r>
            <a:r>
              <a:rPr lang="en-US" sz="1800" dirty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dirty="0">
                <a:latin typeface="Saysettha OT" pitchFamily="34" charset="-34"/>
                <a:cs typeface="Saysettha OT" pitchFamily="34" charset="-34"/>
              </a:rPr>
            </a:br>
            <a:endParaRPr lang="th-TH" sz="1800" dirty="0"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827584" y="3212976"/>
            <a:ext cx="2016224" cy="12241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ຂາເຂົ້າ-ຂາອອກ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solidFill>
                  <a:schemeClr val="tx1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ອຍກ ພາກ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1=1 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10=1 ວ</a:t>
            </a:r>
            <a:endParaRPr lang="en-US" sz="16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123728" y="1243608"/>
            <a:ext cx="2761456" cy="12492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o-LA" sz="1600" b="1" dirty="0" smtClean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ເລຂາຮອງຫົວໜ້າ ອຍກ ພາກ</a:t>
            </a:r>
            <a:endParaRPr lang="en-US" sz="1600" b="1" dirty="0" smtClean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2=2 ວ</a:t>
            </a:r>
            <a:endParaRPr lang="en-US" sz="1600" b="1" dirty="0" smtClean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9=2 ວ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228184" y="4437112"/>
            <a:ext cx="2016224" cy="936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cs typeface="Saysettha OT" pitchFamily="34" charset="-34"/>
              </a:rPr>
              <a:t>ຫົວໜ້າພະແນກ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cs typeface="Saysettha OT" pitchFamily="34" charset="-34"/>
              </a:rPr>
              <a:t>4=1 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cs typeface="Saysettha OT" pitchFamily="34" charset="-34"/>
              </a:rPr>
              <a:t>6=1 ວ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619672" y="1484784"/>
            <a:ext cx="0" cy="17281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19672" y="1484784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740352" y="2492896"/>
            <a:ext cx="0" cy="19442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868144" y="1243608"/>
            <a:ext cx="2507704" cy="12492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ຮອງຫົວໜ້າ ອຍກ ພາກ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err="1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ຜູ່ຊີ້ນໍາພະແນກ</a:t>
            </a:r>
            <a:endParaRPr lang="en-US" sz="1600" b="1" dirty="0" smtClean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3=1 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7=2 ວ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85184" y="1556792"/>
            <a:ext cx="9829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491880" y="4437112"/>
            <a:ext cx="2088232" cy="936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ພະນັກງານໄອຍະການ</a:t>
            </a:r>
            <a:endParaRPr lang="lo-LA" sz="1600" b="1" dirty="0" smtClean="0">
              <a:latin typeface="Saysettha OT" pitchFamily="34" charset="-34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cs typeface="Saysettha OT" pitchFamily="34" charset="-34"/>
              </a:rPr>
              <a:t>5=17 ວ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411760" y="2492896"/>
            <a:ext cx="0" cy="6949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23528" y="3573016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23528" y="4077072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580112" y="5157192"/>
            <a:ext cx="60121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580112" y="4725144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60032" y="2204864"/>
            <a:ext cx="10206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47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3335288" y="5517232"/>
            <a:ext cx="2460848" cy="79208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24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ກໍານົດເວລາ 30 ວັນ</a:t>
            </a:r>
            <a:endParaRPr lang="th-TH" sz="2400" b="1" dirty="0">
              <a:solidFill>
                <a:srgbClr val="C00000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092280" y="2492896"/>
            <a:ext cx="0" cy="19442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648472" y="3043808"/>
            <a:ext cx="1787624" cy="8892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ພະນັກງານພິມ</a:t>
            </a:r>
            <a:endParaRPr lang="lo-LA" sz="1600" b="1" dirty="0" smtClean="0">
              <a:latin typeface="Saysettha OT" pitchFamily="34" charset="-34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cs typeface="Saysettha OT" pitchFamily="34" charset="-34"/>
              </a:rPr>
              <a:t>8=2 ວ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372200" y="2492896"/>
            <a:ext cx="0" cy="9955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436096" y="3501008"/>
            <a:ext cx="93610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211960" y="2492896"/>
            <a:ext cx="0" cy="5509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0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48118"/>
              </p:ext>
            </p:extLst>
          </p:nvPr>
        </p:nvGraphicFramePr>
        <p:xfrm>
          <a:off x="395536" y="785053"/>
          <a:ext cx="8208913" cy="52362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2089"/>
                <a:gridCol w="2574532"/>
                <a:gridCol w="1025868"/>
                <a:gridCol w="864095"/>
                <a:gridCol w="936104"/>
                <a:gridCol w="936105"/>
                <a:gridCol w="1080120"/>
              </a:tblGrid>
              <a:tr h="77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ຂັ້ນ</a:t>
                      </a:r>
                      <a:endParaRPr lang="en-US" sz="16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+mn-ea"/>
                        <a:cs typeface="Saysettha OT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ຕອນ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ຜູ່ມອບ-ຮັບສໍານວນຄະດີ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ກໍານົດເວລາ</a:t>
                      </a:r>
                      <a:r>
                        <a:rPr lang="en-US" sz="1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­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ວັນທີຮັບ</a:t>
                      </a:r>
                      <a:endParaRPr lang="en-US" sz="16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ວັນທີສົ່ງ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ລາຍເຊັນ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ໝາຍເຫດ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ຂາເຂົ້າ-ຂາອອກ </a:t>
                      </a:r>
                      <a:r>
                        <a:rPr lang="en-US" sz="18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ອຍກ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8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r>
                        <a:rPr lang="en-US" sz="18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ວ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8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ເລຂາຫົວ</a:t>
                      </a:r>
                      <a:r>
                        <a:rPr lang="lo-LA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ໜ</a:t>
                      </a:r>
                      <a:r>
                        <a:rPr lang="lo-LA" sz="18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້າ </a:t>
                      </a:r>
                      <a:r>
                        <a:rPr lang="lo-LA" sz="18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ອຍກ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2 ວ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8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ຮອງຫົວໜ້າ</a:t>
                      </a:r>
                      <a:r>
                        <a:rPr lang="lo-LA" sz="1800" b="1" baseline="0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 ອຍກ ພາກ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 ວ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4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8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ຫົວໜ້າພະແນກ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 ວ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5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ພະນັກງານໄອຍະການ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17 ວ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6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8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ຫົວໜ້າພະແນກ</a:t>
                      </a:r>
                      <a:endParaRPr lang="en-US" sz="1800" b="1" dirty="0" smtClean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1 ວ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7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800" b="1" baseline="0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ຮອງຫົວໜ້າ</a:t>
                      </a:r>
                      <a:r>
                        <a:rPr lang="en-US" sz="18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ອຍກ</a:t>
                      </a:r>
                      <a:r>
                        <a:rPr lang="en-US" sz="18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ພາກ</a:t>
                      </a:r>
                      <a:r>
                        <a:rPr lang="en-US" sz="18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2 ວ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8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ພະນັກງານພິມຄອມພິວເຕີ</a:t>
                      </a:r>
                      <a:r>
                        <a:rPr lang="en-US" sz="18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້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2 ວ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9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8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ເລຂາຫົວໜ້າ</a:t>
                      </a:r>
                      <a:r>
                        <a:rPr lang="lo-LA" sz="1800" b="1" baseline="0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 ອຍກ ພາກ</a:t>
                      </a:r>
                      <a:endParaRPr lang="en-US" sz="1800" b="1" dirty="0" smtClean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2 ວ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138336"/>
            <a:ext cx="8352928" cy="62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ໃບຕິດຕາມການຄຸ້ມຄອງການແກ້ໄຂຄະດີຄະດີຂັ້ນອຸທອນ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ແລະ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ຂັ້ນລົບລ້າງ</a:t>
            </a:r>
            <a:endParaRPr lang="th-TH" sz="2000" b="1" dirty="0">
              <a:solidFill>
                <a:schemeClr val="tx1"/>
              </a:solidFill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01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693864"/>
              </p:ext>
            </p:extLst>
          </p:nvPr>
        </p:nvGraphicFramePr>
        <p:xfrm>
          <a:off x="395536" y="785053"/>
          <a:ext cx="8208913" cy="17078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2089"/>
                <a:gridCol w="2574532"/>
                <a:gridCol w="1025868"/>
                <a:gridCol w="864095"/>
                <a:gridCol w="936104"/>
                <a:gridCol w="936105"/>
                <a:gridCol w="1080120"/>
              </a:tblGrid>
              <a:tr h="77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ຂັ້ນ</a:t>
                      </a:r>
                      <a:endParaRPr lang="en-US" sz="16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+mn-ea"/>
                        <a:cs typeface="Saysettha OT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ຕອນ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ຜູ່ມອບ-ຮັບສໍານວນຄະດີ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ກໍານົດເວລາ</a:t>
                      </a:r>
                      <a:r>
                        <a:rPr lang="en-US" sz="16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­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ວັນທີຮັບ</a:t>
                      </a:r>
                      <a:endParaRPr lang="en-US" sz="16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ວັນທີສົ່ງ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ລາຍເຊັນ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ໝາຍເຫດ</a:t>
                      </a:r>
                      <a:endParaRPr lang="en-US" sz="16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r>
                        <a:rPr lang="lo-LA" sz="18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ຂາເຂົ້າ-ຂາອອກ </a:t>
                      </a:r>
                      <a:r>
                        <a:rPr lang="en-US" sz="18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ອຍກ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8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r>
                        <a:rPr lang="en-US" sz="18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ວ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43204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ລວມ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 hMerge="1"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30 </a:t>
                      </a:r>
                      <a:r>
                        <a:rPr lang="en-US" sz="18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</a:t>
                      </a: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138336"/>
            <a:ext cx="8352928" cy="62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ໃບຕິດຕາມການຄຸ້ມຄອງການແກ້ໄຂຄະດີຄະດີຂັ້ນອຸທອນ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ແລະ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ຂັ້ນລົບລ້າງ</a:t>
            </a:r>
            <a:endParaRPr lang="th-TH" sz="2000" b="1" dirty="0">
              <a:solidFill>
                <a:schemeClr val="tx1"/>
              </a:solidFill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94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6840760" cy="828092"/>
          </a:xfrm>
        </p:spPr>
        <p:txBody>
          <a:bodyPr>
            <a:normAutofit fontScale="90000"/>
          </a:bodyPr>
          <a:lstStyle/>
          <a:p>
            <a:r>
              <a:rPr lang="en-US" sz="1800" b="1" dirty="0" err="1" smtClean="0">
                <a:latin typeface="Saysettha OT" pitchFamily="34" charset="-34"/>
                <a:cs typeface="Saysettha OT" pitchFamily="34" charset="-34"/>
              </a:rPr>
              <a:t>ແຜນວາດ</a:t>
            </a:r>
            <a:r>
              <a:rPr lang="en-US" sz="1800" dirty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dirty="0">
                <a:latin typeface="Saysettha OT" pitchFamily="34" charset="-34"/>
                <a:cs typeface="Saysettha OT" pitchFamily="34" charset="-34"/>
              </a:rPr>
            </a:br>
            <a:r>
              <a:rPr lang="lo-LA" sz="1800" b="1" dirty="0" smtClean="0">
                <a:latin typeface="Saysettha OT" pitchFamily="34" charset="-34"/>
                <a:cs typeface="Saysettha OT" pitchFamily="34" charset="-34"/>
              </a:rPr>
              <a:t>ການຈໍລະຈອນເອກະສານກ່ຽວກັບຄະດີ</a:t>
            </a:r>
            <a:r>
              <a:rPr lang="lo-LA" sz="1800" b="1" dirty="0">
                <a:latin typeface="Saysettha OT" pitchFamily="34" charset="-34"/>
                <a:cs typeface="Saysettha OT" pitchFamily="34" charset="-34"/>
              </a:rPr>
              <a:t>ແບບຄົບວົງຈອນ </a:t>
            </a:r>
            <a:r>
              <a:rPr lang="lo-LA" sz="1800" b="1" dirty="0" smtClean="0">
                <a:latin typeface="Saysettha OT" pitchFamily="34" charset="-34"/>
                <a:cs typeface="Saysettha OT" pitchFamily="34" charset="-34"/>
              </a:rPr>
              <a:t>(ຂັ້ນລົບລ້າງ)</a:t>
            </a:r>
            <a:r>
              <a:rPr lang="en-US" sz="1800" b="1" dirty="0" smtClean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b="1" dirty="0" smtClean="0">
                <a:latin typeface="Saysettha OT" pitchFamily="34" charset="-34"/>
                <a:cs typeface="Saysettha OT" pitchFamily="34" charset="-34"/>
              </a:rPr>
            </a:br>
            <a:r>
              <a:rPr lang="en-US" sz="1800" b="1" dirty="0" err="1" smtClean="0">
                <a:latin typeface="Saysettha OT" pitchFamily="34" charset="-34"/>
                <a:cs typeface="Saysettha OT" pitchFamily="34" charset="-34"/>
              </a:rPr>
              <a:t>ອົງການໄອຍະການປະຊາຊົນສູງສຸດ</a:t>
            </a:r>
            <a:r>
              <a:rPr lang="en-US" sz="1800" dirty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dirty="0">
                <a:latin typeface="Saysettha OT" pitchFamily="34" charset="-34"/>
                <a:cs typeface="Saysettha OT" pitchFamily="34" charset="-34"/>
              </a:rPr>
            </a:br>
            <a:endParaRPr lang="th-TH" sz="1800" dirty="0"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24744" y="3094112"/>
            <a:ext cx="1775048" cy="1343000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ຂາເຂົ້າ-ຂາອອກ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ອອປສ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1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=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1</a:t>
            </a:r>
            <a:r>
              <a:rPr kumimoji="0" lang="lo-LA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ວ</a:t>
            </a:r>
            <a:endParaRPr lang="en-US" sz="1400" b="1" dirty="0">
              <a:solidFill>
                <a:srgbClr val="FF0000"/>
              </a:solidFill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19=1 ວ</a:t>
            </a: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62980" y="1124744"/>
            <a:ext cx="1488740" cy="10081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o-LA" sz="1400" b="1" dirty="0" smtClean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ເລຂາ ອປສ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2=2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ວ</a:t>
            </a: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644008" y="1124744"/>
            <a:ext cx="1584176" cy="136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ຂາເຂົ້າ-ຂາອອກກົມ</a:t>
            </a:r>
            <a:endParaRPr lang="lo-LA" sz="14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4=2 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12=1 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cs typeface="Saysettha OT" pitchFamily="34" charset="-34"/>
              </a:rPr>
              <a:t>16=1 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18=1 ວ</a:t>
            </a: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363272" y="116632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053536" y="249289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627784" y="1124744"/>
            <a:ext cx="1422158" cy="10081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o-LA" sz="1400" b="1" dirty="0" smtClean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ເລຂາ ຮອງ ອປສ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3=2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ວ</a:t>
            </a: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17=5 ວ</a:t>
            </a: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051720" y="1340768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4716016" y="2924944"/>
            <a:ext cx="1512168" cy="136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ພ/ງ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ພິມຄອມພິວເຕີ້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endParaRPr lang="lo-LA" sz="14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13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=3 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15=2 ວ</a:t>
            </a: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403648" y="2132856"/>
            <a:ext cx="0" cy="9612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95536" y="3429000"/>
            <a:ext cx="52920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23528" y="4077072"/>
            <a:ext cx="60121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6804248" y="1124744"/>
            <a:ext cx="1571600" cy="136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ຫົວໜ້າກົມ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endParaRPr lang="lo-LA" sz="14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5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=2 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11=2 ວ</a:t>
            </a: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6804248" y="2924944"/>
            <a:ext cx="1571600" cy="136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ຮອງຫົວໜ້າກົມ</a:t>
            </a:r>
            <a:endParaRPr lang="lo-LA" sz="1400" b="1" dirty="0" smtClean="0">
              <a:latin typeface="Saysettha OT" pitchFamily="34" charset="-34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10=2 ວ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6=2 ວ</a:t>
            </a:r>
            <a:endParaRPr lang="lo-LA" sz="1400" b="1" dirty="0">
              <a:solidFill>
                <a:srgbClr val="FF0000"/>
              </a:solidFill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6804248" y="4725144"/>
            <a:ext cx="1584176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ຫົວໜ້າພະແນກ</a:t>
            </a:r>
            <a:endParaRPr lang="lo-LA" sz="14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9=2 ວ</a:t>
            </a:r>
            <a:endParaRPr lang="lo-LA" sz="1400" b="1" dirty="0" smtClean="0">
              <a:solidFill>
                <a:srgbClr val="FF0000"/>
              </a:solidFill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7=2 ວ</a:t>
            </a:r>
            <a:endParaRPr lang="lo-LA" sz="1400" b="1" dirty="0">
              <a:solidFill>
                <a:srgbClr val="FF0000"/>
              </a:solidFill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</p:txBody>
      </p:sp>
      <p:cxnSp>
        <p:nvCxnSpPr>
          <p:cNvPr id="140" name="Straight Arrow Connector 139"/>
          <p:cNvCxnSpPr/>
          <p:nvPr/>
        </p:nvCxnSpPr>
        <p:spPr>
          <a:xfrm flipH="1">
            <a:off x="6221896" y="5517232"/>
            <a:ext cx="58235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>
            <a:off x="8028384" y="429309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6228184" y="5085184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V="1">
            <a:off x="7380312" y="429309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7380312" y="249289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5364088" y="249289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4716016" y="4725144"/>
            <a:ext cx="1512168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ວິຊາການ</a:t>
            </a:r>
            <a:endParaRPr lang="lo-LA" sz="14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8=25 ວ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14=2 ວ</a:t>
            </a:r>
            <a:endParaRPr lang="lo-LA" sz="1400" b="1" dirty="0">
              <a:solidFill>
                <a:srgbClr val="FF0000"/>
              </a:solidFill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339752" y="2420888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39752" y="2420888"/>
            <a:ext cx="0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067944" y="1340768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228184" y="1340768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228184" y="1916832"/>
            <a:ext cx="58235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364088" y="429309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796136" y="429309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796136" y="249289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4067944" y="1628800"/>
            <a:ext cx="58235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067944" y="1916832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67544" y="4509120"/>
            <a:ext cx="4032447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ລວມ 60 ວັນ</a:t>
            </a:r>
            <a:endParaRPr lang="th-TH" dirty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08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6840760" cy="936104"/>
          </a:xfrm>
        </p:spPr>
        <p:txBody>
          <a:bodyPr>
            <a:normAutofit fontScale="90000"/>
          </a:bodyPr>
          <a:lstStyle/>
          <a:p>
            <a:r>
              <a:rPr lang="en-US" sz="1800" b="1" dirty="0" err="1" smtClean="0">
                <a:latin typeface="Saysettha OT" pitchFamily="34" charset="-34"/>
                <a:cs typeface="Saysettha OT" pitchFamily="34" charset="-34"/>
              </a:rPr>
              <a:t>ແຜນວາດ</a:t>
            </a:r>
            <a:r>
              <a:rPr lang="en-US" sz="1800" dirty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dirty="0">
                <a:latin typeface="Saysettha OT" pitchFamily="34" charset="-34"/>
                <a:cs typeface="Saysettha OT" pitchFamily="34" charset="-34"/>
              </a:rPr>
            </a:br>
            <a:r>
              <a:rPr lang="en-US" sz="1800" b="1" dirty="0" err="1" smtClean="0">
                <a:latin typeface="Saysettha OT" pitchFamily="34" charset="-34"/>
                <a:cs typeface="Saysettha OT" pitchFamily="34" charset="-34"/>
              </a:rPr>
              <a:t>ການ</a:t>
            </a:r>
            <a:r>
              <a:rPr lang="lo-LA" sz="1800" b="1" dirty="0" smtClean="0">
                <a:latin typeface="Saysettha OT" pitchFamily="34" charset="-34"/>
                <a:cs typeface="Saysettha OT" pitchFamily="34" charset="-34"/>
              </a:rPr>
              <a:t>ບໍລິຫານຄະດີ</a:t>
            </a:r>
            <a:r>
              <a:rPr lang="lo-LA" sz="1800" b="1" dirty="0">
                <a:latin typeface="Saysettha OT" pitchFamily="34" charset="-34"/>
                <a:cs typeface="Saysettha OT" pitchFamily="34" charset="-34"/>
              </a:rPr>
              <a:t>ແບບຄົບວົງຈອນ </a:t>
            </a:r>
            <a:r>
              <a:rPr lang="lo-LA" sz="1800" b="1" dirty="0" smtClean="0">
                <a:latin typeface="Saysettha OT" pitchFamily="34" charset="-34"/>
                <a:cs typeface="Saysettha OT" pitchFamily="34" charset="-34"/>
              </a:rPr>
              <a:t>(ຄະດີອຸທອນ ແລະ ຂັ້ນລົບ)</a:t>
            </a:r>
            <a:r>
              <a:rPr lang="en-US" sz="1800" b="1" dirty="0" smtClean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b="1" dirty="0" smtClean="0">
                <a:latin typeface="Saysettha OT" pitchFamily="34" charset="-34"/>
                <a:cs typeface="Saysettha OT" pitchFamily="34" charset="-34"/>
              </a:rPr>
            </a:br>
            <a:r>
              <a:rPr lang="en-US" sz="1800" b="1" dirty="0" err="1" smtClean="0">
                <a:latin typeface="Saysettha OT" pitchFamily="34" charset="-34"/>
                <a:cs typeface="Saysettha OT" pitchFamily="34" charset="-34"/>
              </a:rPr>
              <a:t>ບົດຮຽນ</a:t>
            </a:r>
            <a:r>
              <a:rPr lang="en-US" sz="1800" b="1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1800" b="1" dirty="0" err="1" smtClean="0">
                <a:latin typeface="Saysettha OT" pitchFamily="34" charset="-34"/>
                <a:cs typeface="Saysettha OT" pitchFamily="34" charset="-34"/>
              </a:rPr>
              <a:t>ອຍກ</a:t>
            </a:r>
            <a:r>
              <a:rPr lang="en-US" sz="1800" b="1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1800" b="1" dirty="0" err="1" smtClean="0">
                <a:latin typeface="Saysettha OT" pitchFamily="34" charset="-34"/>
                <a:cs typeface="Saysettha OT" pitchFamily="34" charset="-34"/>
              </a:rPr>
              <a:t>ພາກກາງ</a:t>
            </a:r>
            <a:r>
              <a:rPr lang="en-US" sz="1800" dirty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dirty="0">
                <a:latin typeface="Saysettha OT" pitchFamily="34" charset="-34"/>
                <a:cs typeface="Saysettha OT" pitchFamily="34" charset="-34"/>
              </a:rPr>
            </a:br>
            <a:endParaRPr lang="th-TH" sz="1800" dirty="0"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827584" y="3212976"/>
            <a:ext cx="2016224" cy="12241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ຂາເຂົ້າ-ຂາອອກ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solidFill>
                  <a:schemeClr val="tx1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ອຍກ ພາກກາງ</a:t>
            </a: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1=</a:t>
            </a: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10=</a:t>
            </a:r>
            <a:endParaRPr lang="en-US" sz="16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123728" y="1052736"/>
            <a:ext cx="2761456" cy="144016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ຂາເຂົ້າ-ຂາອອກ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err="1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ພະແນກ</a:t>
            </a:r>
            <a:r>
              <a:rPr lang="en-US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r>
              <a:rPr lang="en-US" sz="1600" b="1" dirty="0" err="1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ແພ່ງ</a:t>
            </a:r>
            <a:r>
              <a:rPr lang="en-US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/</a:t>
            </a:r>
            <a:r>
              <a:rPr lang="en-US" sz="1600" b="1" dirty="0" err="1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ອາຍາ</a:t>
            </a:r>
            <a:endParaRPr lang="en-US" sz="1600" b="1" dirty="0" smtClean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2=</a:t>
            </a: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7=</a:t>
            </a: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9=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880720" y="3789040"/>
            <a:ext cx="2507704" cy="12241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ພະນັກງານໄອຍະການ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endParaRPr lang="lo-LA" sz="16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cs typeface="Saysettha OT" pitchFamily="34" charset="-34"/>
              </a:rPr>
              <a:t>ຫຼື ຜູ່ຊ່ວຍ</a:t>
            </a: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cs typeface="Saysettha OT" pitchFamily="34" charset="-34"/>
              </a:rPr>
              <a:t>4=</a:t>
            </a: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cs typeface="Saysettha OT" pitchFamily="34" charset="-34"/>
              </a:rPr>
              <a:t>6=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619672" y="1484784"/>
            <a:ext cx="0" cy="17281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19672" y="1484784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70384" y="3140968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Phetsarath OT" pitchFamily="2" charset="0"/>
                <a:cs typeface="Phetsarath OT" pitchFamily="2" charset="0"/>
              </a:rPr>
              <a:t>1</a:t>
            </a:r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308304" y="2492896"/>
            <a:ext cx="0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5868144" y="1243608"/>
            <a:ext cx="2507704" cy="12492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ຮອງຫົວໜ້າ ອຍກ ພາກກາງ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err="1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ຜູ່ຊີ້ນໍາພະແນກ</a:t>
            </a:r>
            <a:endParaRPr lang="en-US" sz="1600" b="1" dirty="0" smtClean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3=</a:t>
            </a: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8=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85184" y="1484784"/>
            <a:ext cx="9829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203848" y="3789040"/>
            <a:ext cx="2088232" cy="12241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ພ/ງ ພິມຄອມພິວເຕີ້</a:t>
            </a:r>
            <a:r>
              <a:rPr kumimoji="0" lang="lo-L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endParaRPr lang="lo-LA" sz="16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o-LA" sz="1600" b="1" smtClean="0">
              <a:latin typeface="Saysettha OT" pitchFamily="34" charset="-34"/>
              <a:cs typeface="Saysettha OT" pitchFamily="34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600" b="1" smtClean="0">
                <a:latin typeface="Saysettha OT" pitchFamily="34" charset="-34"/>
                <a:cs typeface="Saysettha OT" pitchFamily="34" charset="-34"/>
              </a:rPr>
              <a:t>5</a:t>
            </a:r>
            <a:r>
              <a:rPr lang="lo-LA" sz="1600" b="1" dirty="0" smtClean="0">
                <a:latin typeface="Saysettha OT" pitchFamily="34" charset="-34"/>
                <a:cs typeface="Saysettha OT" pitchFamily="34" charset="-34"/>
              </a:rPr>
              <a:t>=</a:t>
            </a:r>
            <a:endParaRPr kumimoji="0" lang="lo-L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211960" y="2492896"/>
            <a:ext cx="0" cy="8406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411760" y="2492896"/>
            <a:ext cx="0" cy="6949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23528" y="3573016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23528" y="4077072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292080" y="4725144"/>
            <a:ext cx="60121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292080" y="4077072"/>
            <a:ext cx="5886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300192" y="3333564"/>
            <a:ext cx="0" cy="4554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211960" y="3333564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60032" y="2276872"/>
            <a:ext cx="10206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4885184" y="1844824"/>
            <a:ext cx="9829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50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3335288" y="5517232"/>
            <a:ext cx="2460848" cy="79208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24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ກໍານົດເວລາ 30 ວັນ</a:t>
            </a:r>
            <a:endParaRPr lang="th-TH" sz="2400" b="1" dirty="0">
              <a:solidFill>
                <a:srgbClr val="C00000"/>
              </a:solidFill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/>
            </a:r>
            <a:br>
              <a:rPr lang="en-US" sz="31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</a:br>
            <a:r>
              <a:rPr lang="en-US" sz="3100" b="1" dirty="0" err="1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ອົງການໄອຍະການປະຊາຊົນສູງສຸດ</a:t>
            </a:r>
            <a:r>
              <a:rPr lang="en-US" sz="2800" b="1" dirty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</a:br>
            <a:r>
              <a:rPr lang="en-US" sz="2800" b="1" dirty="0" err="1" smtClean="0">
                <a:solidFill>
                  <a:srgbClr val="0070C0"/>
                </a:solidFill>
                <a:latin typeface="Phetsarath OT" pitchFamily="2" charset="0"/>
                <a:cs typeface="Phetsarath OT" pitchFamily="2" charset="0"/>
              </a:rPr>
              <a:t>ກົນໄກການຄຸ້ມຄອງການແກ້ໄຂຄະດີຄົບວົງຈອນຂັ້ນລົບລ້າງ</a:t>
            </a:r>
            <a:r>
              <a:rPr lang="en-US" sz="2800" b="1" dirty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</a:br>
            <a:endParaRPr lang="th-TH" sz="2800" b="1" dirty="0">
              <a:solidFill>
                <a:srgbClr val="C00000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83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6840760" cy="828092"/>
          </a:xfrm>
        </p:spPr>
        <p:txBody>
          <a:bodyPr>
            <a:normAutofit fontScale="90000"/>
          </a:bodyPr>
          <a:lstStyle/>
          <a:p>
            <a:r>
              <a:rPr lang="en-US" sz="1800" b="1" dirty="0" err="1" smtClean="0">
                <a:latin typeface="Saysettha OT" pitchFamily="34" charset="-34"/>
                <a:cs typeface="Saysettha OT" pitchFamily="34" charset="-34"/>
              </a:rPr>
              <a:t>ແຜນວາດ</a:t>
            </a:r>
            <a:r>
              <a:rPr lang="en-US" sz="1800" dirty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dirty="0">
                <a:latin typeface="Saysettha OT" pitchFamily="34" charset="-34"/>
                <a:cs typeface="Saysettha OT" pitchFamily="34" charset="-34"/>
              </a:rPr>
            </a:br>
            <a:r>
              <a:rPr lang="en-US" sz="1800" b="1" dirty="0" err="1" smtClean="0">
                <a:latin typeface="Saysettha OT" pitchFamily="34" charset="-34"/>
                <a:cs typeface="Saysettha OT" pitchFamily="34" charset="-34"/>
              </a:rPr>
              <a:t>ການ</a:t>
            </a:r>
            <a:r>
              <a:rPr lang="lo-LA" sz="1800" b="1" dirty="0" smtClean="0">
                <a:latin typeface="Saysettha OT" pitchFamily="34" charset="-34"/>
                <a:cs typeface="Saysettha OT" pitchFamily="34" charset="-34"/>
              </a:rPr>
              <a:t>ບໍລິຫານຄະດີ</a:t>
            </a:r>
            <a:r>
              <a:rPr lang="lo-LA" sz="1800" b="1" dirty="0">
                <a:latin typeface="Saysettha OT" pitchFamily="34" charset="-34"/>
                <a:cs typeface="Saysettha OT" pitchFamily="34" charset="-34"/>
              </a:rPr>
              <a:t>ແບບຄົບວົງຈອນ </a:t>
            </a:r>
            <a:r>
              <a:rPr lang="lo-LA" sz="1800" b="1" dirty="0" smtClean="0">
                <a:latin typeface="Saysettha OT" pitchFamily="34" charset="-34"/>
                <a:cs typeface="Saysettha OT" pitchFamily="34" charset="-34"/>
              </a:rPr>
              <a:t>(ຂັ້ນລົບລ້າງ)</a:t>
            </a:r>
            <a:r>
              <a:rPr lang="en-US" sz="1800" b="1" dirty="0" smtClean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b="1" dirty="0" smtClean="0">
                <a:latin typeface="Saysettha OT" pitchFamily="34" charset="-34"/>
                <a:cs typeface="Saysettha OT" pitchFamily="34" charset="-34"/>
              </a:rPr>
            </a:br>
            <a:r>
              <a:rPr lang="en-US" sz="1800" b="1" dirty="0" err="1" smtClean="0">
                <a:latin typeface="Saysettha OT" pitchFamily="34" charset="-34"/>
                <a:cs typeface="Saysettha OT" pitchFamily="34" charset="-34"/>
              </a:rPr>
              <a:t>ອົງການໄອຍະການປະຊາຊົນສູງສຸດ</a:t>
            </a:r>
            <a:r>
              <a:rPr lang="en-US" sz="1800" dirty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dirty="0">
                <a:latin typeface="Saysettha OT" pitchFamily="34" charset="-34"/>
                <a:cs typeface="Saysettha OT" pitchFamily="34" charset="-34"/>
              </a:rPr>
            </a:br>
            <a:endParaRPr lang="th-TH" sz="1800" dirty="0"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24744" y="3212976"/>
            <a:ext cx="1775048" cy="1054968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ຂາເຂົ້າ-ຂາອອກ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ອອປສ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1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=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1/2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ວ</a:t>
            </a:r>
            <a:endParaRPr lang="en-US" sz="1400" b="1" dirty="0">
              <a:solidFill>
                <a:srgbClr val="FF0000"/>
              </a:solidFill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827584" y="1124744"/>
            <a:ext cx="1969368" cy="136815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o-LA" sz="1400" b="1" dirty="0" smtClean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ເລຂາ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ຮອງຫົວໜ້າ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ອອປສ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2=1/2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ວ</a:t>
            </a:r>
            <a:endParaRPr lang="lo-LA" sz="1400" b="1" dirty="0" smtClean="0">
              <a:latin typeface="Saysettha OT" pitchFamily="34" charset="-34"/>
              <a:cs typeface="Saysettha OT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cs typeface="Saysettha OT" pitchFamily="34" charset="-34"/>
              </a:rPr>
              <a:t>14=1/2 ວ (ກວດພິມ)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cs typeface="Saysettha OT" pitchFamily="34" charset="-34"/>
              </a:rPr>
              <a:t>15=1 ວ (ເຂົ້າເຊັນ)</a:t>
            </a: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804248" y="1124744"/>
            <a:ext cx="1584176" cy="136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ຫົວໜ້າກົມ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ແພ່ງ/ອາຍາ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endParaRPr lang="lo-LA" sz="14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4=1 ວ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cs typeface="Saysettha OT" pitchFamily="34" charset="-34"/>
              </a:rPr>
              <a:t>10=1 ວ</a:t>
            </a: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363272" y="116632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053536" y="2492896"/>
            <a:ext cx="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3923928" y="1124744"/>
            <a:ext cx="1728192" cy="136815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o-LA" sz="1400" b="1" dirty="0" smtClean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ຂາເຂົ້າ-ຂາອອກ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ກົມແພ່ງ/ອາຍາ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3=1/2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ວ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cs typeface="Saysettha OT" pitchFamily="34" charset="-34"/>
              </a:rPr>
              <a:t>13=1/2 ວ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cs typeface="Saysettha OT" pitchFamily="34" charset="-34"/>
              </a:rPr>
              <a:t>16=1 ວ</a:t>
            </a: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796952" y="1844824"/>
            <a:ext cx="112697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4716016" y="3212976"/>
            <a:ext cx="1512168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ພ/ງ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ພິມຄອມພິວເຕີ້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endParaRPr lang="lo-LA" sz="14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11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=1/2 ວ</a:t>
            </a: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835696" y="2492896"/>
            <a:ext cx="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868144" y="2132856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95536" y="3573016"/>
            <a:ext cx="52920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23528" y="4005064"/>
            <a:ext cx="60121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6744816" y="3212976"/>
            <a:ext cx="1571600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ຮອງຫົວໜ້າກົມ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endParaRPr lang="lo-LA" sz="14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5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=1 ວ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cs typeface="Saysettha OT" pitchFamily="34" charset="-34"/>
              </a:rPr>
              <a:t>9=1 ວ</a:t>
            </a: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6804248" y="5157192"/>
            <a:ext cx="1571600" cy="79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ຫົວໜ້າພະແນກ</a:t>
            </a:r>
            <a:endParaRPr lang="lo-LA" sz="1400" b="1" dirty="0" smtClean="0">
              <a:latin typeface="Saysettha OT" pitchFamily="34" charset="-34"/>
              <a:cs typeface="Saysettha OT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cs typeface="Saysettha OT" pitchFamily="34" charset="-34"/>
              </a:rPr>
              <a:t>8=3 ວ</a:t>
            </a:r>
            <a:endParaRPr lang="lo-LA" sz="1400" b="1" dirty="0" smtClean="0">
              <a:solidFill>
                <a:srgbClr val="FF0000"/>
              </a:solidFill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6=1/2 ວ</a:t>
            </a:r>
            <a:endParaRPr lang="lo-LA" sz="1400" b="1" dirty="0">
              <a:solidFill>
                <a:srgbClr val="FF0000"/>
              </a:solidFill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3995936" y="5157192"/>
            <a:ext cx="2232248" cy="79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ພະນັກງານ ອຍກ</a:t>
            </a:r>
            <a:endParaRPr lang="lo-LA" sz="1400" b="1" dirty="0" smtClean="0">
              <a:latin typeface="Saysettha OT" pitchFamily="34" charset="-34"/>
              <a:cs typeface="Saysettha OT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12=1/2 ວ</a:t>
            </a:r>
            <a:r>
              <a:rPr lang="lo-LA" sz="1400" b="1" dirty="0" smtClean="0">
                <a:latin typeface="Saysettha OT" pitchFamily="34" charset="-34"/>
                <a:cs typeface="Saysettha OT" pitchFamily="34" charset="-34"/>
              </a:rPr>
              <a:t> ( ກວດພິມ)</a:t>
            </a:r>
            <a:endParaRPr lang="lo-LA" sz="1400" b="1" dirty="0" smtClean="0">
              <a:solidFill>
                <a:srgbClr val="FF0000"/>
              </a:solidFill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7=17 ວ</a:t>
            </a:r>
            <a:endParaRPr lang="lo-LA" sz="1400" b="1" dirty="0">
              <a:solidFill>
                <a:srgbClr val="FF0000"/>
              </a:solidFill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508104" y="4221088"/>
            <a:ext cx="0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796952" y="2060848"/>
            <a:ext cx="112697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796952" y="2348880"/>
            <a:ext cx="112697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067944" y="2492896"/>
            <a:ext cx="0" cy="122413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2699792" y="3725416"/>
            <a:ext cx="1368152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H="1">
            <a:off x="6221896" y="5733256"/>
            <a:ext cx="58235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5652120" y="1844824"/>
            <a:ext cx="11521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>
            <a:off x="8028384" y="4221088"/>
            <a:ext cx="0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6228184" y="5517232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V="1">
            <a:off x="7380312" y="4221088"/>
            <a:ext cx="0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7308304" y="2492896"/>
            <a:ext cx="0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5868144" y="2132856"/>
            <a:ext cx="0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V="1">
            <a:off x="4427984" y="2492896"/>
            <a:ext cx="0" cy="26642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79512" y="5157192"/>
            <a:ext cx="3096344" cy="79208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ລວມ 30 ວັນ</a:t>
            </a:r>
            <a:endParaRPr lang="th-TH" dirty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79912" y="3564632"/>
            <a:ext cx="444624" cy="296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100" dirty="0" smtClean="0">
                <a:latin typeface="Phetsarath OT" pitchFamily="2" charset="0"/>
                <a:cs typeface="Phetsarath OT" pitchFamily="2" charset="0"/>
              </a:rPr>
              <a:t>16</a:t>
            </a:r>
            <a:endParaRPr lang="th-TH" sz="11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89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910019"/>
              </p:ext>
            </p:extLst>
          </p:nvPr>
        </p:nvGraphicFramePr>
        <p:xfrm>
          <a:off x="395536" y="785053"/>
          <a:ext cx="8136904" cy="56682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8072"/>
                <a:gridCol w="2718550"/>
                <a:gridCol w="1025868"/>
                <a:gridCol w="3744414"/>
              </a:tblGrid>
              <a:tr h="77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ຂັ້ນ</a:t>
                      </a:r>
                      <a:endParaRPr lang="en-US" sz="14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+mn-ea"/>
                        <a:cs typeface="Saysettha OT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ຕອນ</a:t>
                      </a:r>
                      <a:endParaRPr lang="en-US" sz="14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ຜູ່ມອບ-ຮັບສໍານວນຄະດີ</a:t>
                      </a:r>
                      <a:endParaRPr lang="en-US" sz="14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ກໍານົດເວລາ</a:t>
                      </a:r>
                      <a:r>
                        <a:rPr lang="en-US" sz="14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­</a:t>
                      </a:r>
                      <a:endParaRPr lang="en-US" sz="14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ຂາເຂົ້າ-ຂາອອກ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ອອປສ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/2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ກວດສະໂນດ, ເຊັນຮັບ ແລະ ສົ່ງ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ເລຂາ</a:t>
                      </a:r>
                      <a:r>
                        <a:rPr lang="lo-LA" sz="14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ທ່ານ</a:t>
                      </a: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ຮອງ</a:t>
                      </a:r>
                      <a:r>
                        <a:rPr lang="lo-LA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ຫົວໜ</a:t>
                      </a: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້າ</a:t>
                      </a:r>
                      <a:r>
                        <a:rPr lang="lo-LA" sz="14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ອຍກ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1/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2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ກວດສະໂນດ, ເຊັນຮັບ ແລະ ສົ່ງຂໍຄໍາເຫັນ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ຂາເຂົ້າ-ຂາອອກກົມ</a:t>
                      </a:r>
                      <a:r>
                        <a:rPr lang="lo-LA" sz="1400" b="1" baseline="0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 ແພ່ງ/ອາຍາ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1/2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ກວດສະໂນດ, ເຊັນຮັບ ແລະ ສົ່ງຫົວໜາກົມ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4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ຫົວໜ້າກົມ</a:t>
                      </a:r>
                      <a:r>
                        <a:rPr lang="lo-LA" sz="1400" b="1" baseline="0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 ແພ່ງ/ອາຍາ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ກວດ ແລະ ມີຄໍາເຫັນໃຫ້ຜູ່ຮອງ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5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ຮອງຫົວໜ້າກົມແພ່ງ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/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ອາຍາ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1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ກວດ ແລະ ມີຄໍາເຫັນສົ່ງພະແນກ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6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ຫົວໜ້າພະແນກ</a:t>
                      </a:r>
                      <a:endParaRPr lang="en-US" sz="1400" b="1" dirty="0" smtClean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1/2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ກວດ</a:t>
                      </a:r>
                      <a:r>
                        <a:rPr lang="en-US" sz="1400" b="1" baseline="0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 </a:t>
                      </a:r>
                      <a:r>
                        <a:rPr lang="en-US" sz="1400" b="1" baseline="0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ແລະ</a:t>
                      </a:r>
                      <a:r>
                        <a:rPr lang="en-US" sz="1400" b="1" baseline="0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 </a:t>
                      </a:r>
                      <a:r>
                        <a:rPr lang="en-US" sz="1400" b="1" baseline="0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ປະຕິບັດຄໍາເຫັນຜູ່ຊີ້ນໍາ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7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baseline="0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ພະນັກງານໄອຍະການ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17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ຄົ້ນຄວ້າ, ຂຽນຄໍາຖະແຫຼງ, ສະເໜີຜ່ານ</a:t>
                      </a: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8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ຫົວໜ້າພະແນກ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3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ກວດຄໍາຖະແຫຼງຕາມຄໍາເຫັນຂອງກອງປະຊຸມ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9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ຮອງຫົວໜ້າກົມຜູ່ຊີ້ນໍາພະແນກ</a:t>
                      </a:r>
                      <a:endParaRPr lang="en-US" sz="1400" b="1" dirty="0" smtClean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1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ກວດຄໍາຖະແຫຼງ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10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ຫົວໜ້າກົມ ແພ່ງ/ອາຍາ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1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ມີຄໍາເຫັນ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138336"/>
            <a:ext cx="8352928" cy="62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ໃບຕິດຕາມການບໍລິຫານຄະດີຂັ້ນລົບລ້າງ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ອອປສ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)</a:t>
            </a:r>
            <a:endParaRPr lang="th-TH" sz="2000" b="1" dirty="0">
              <a:solidFill>
                <a:schemeClr val="tx1"/>
              </a:solidFill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0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121082"/>
              </p:ext>
            </p:extLst>
          </p:nvPr>
        </p:nvGraphicFramePr>
        <p:xfrm>
          <a:off x="395536" y="785053"/>
          <a:ext cx="8136904" cy="42281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8072"/>
                <a:gridCol w="2718550"/>
                <a:gridCol w="1025868"/>
                <a:gridCol w="3744414"/>
              </a:tblGrid>
              <a:tr h="77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ຂັ້ນ</a:t>
                      </a:r>
                      <a:endParaRPr lang="en-US" sz="14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+mn-ea"/>
                        <a:cs typeface="Saysettha OT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ຕອນ</a:t>
                      </a:r>
                      <a:endParaRPr lang="en-US" sz="14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ຜູ່ມອບ-ຮັບສໍານວນຄະດີ</a:t>
                      </a:r>
                      <a:endParaRPr lang="en-US" sz="14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ກໍານົດເວລາ</a:t>
                      </a:r>
                      <a:r>
                        <a:rPr lang="en-US" sz="14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­</a:t>
                      </a:r>
                      <a:endParaRPr lang="en-US" sz="14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11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ພິມຄອມພິວເຕີ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້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/2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ພິມ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12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ພະນັກງານໄອຍະການ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1/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2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ກວດຄືນການພິມ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13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ຂາເຂົ້າ-ຂາອອກກົມ</a:t>
                      </a:r>
                      <a:r>
                        <a:rPr lang="lo-LA" sz="1400" b="1" baseline="0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 ແພ່ງ/ອາຍາ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1/2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ບັນທຶກ, ສົ່ງເລຂາ ທ່ານ ຮອງຫົວໜ້າ ອອປສ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14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ເລຂາທ່ານຮອງ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ຫົວໜ້າ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ອອປສ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1/2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ກວດຄືນການພິມ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15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ເລຂາທ່ານຮອງ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ຫົວໜ້າ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ອອປສ</a:t>
                      </a:r>
                      <a:endParaRPr lang="en-US" sz="1400" b="1" dirty="0" smtClean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1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ເອົາເຂົ້າຂໍລາຍເຊັນ ແລະ ສົ່ງຂາເຂົ້າ-ຂາອອກກົມ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16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ຂາເຂົ້າ-ຂາອອກ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ກົມແພ່ງ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//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ອຍາ</a:t>
                      </a:r>
                      <a:endParaRPr lang="en-US" sz="1400" b="1" dirty="0" smtClean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1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ບັນທຶກ ແລະ ສົ່ງຂາເຂົ້າ-ຂາອອກ ອອປສ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ລວມ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 hMerge="1"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30 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138336"/>
            <a:ext cx="8352928" cy="62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ໃບຕິດຕາມການບໍລິຫານຄະດີຂັ້ນລົບລ້າງ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ອອປສ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)</a:t>
            </a:r>
            <a:endParaRPr lang="th-TH" sz="2000" b="1" dirty="0">
              <a:solidFill>
                <a:schemeClr val="tx1"/>
              </a:solidFill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54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51520" y="5013176"/>
            <a:ext cx="8352928" cy="144016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o-LA" sz="2000" b="1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ລວມແລ້ວມີ 8 ຂັ້ນຕອນ</a:t>
            </a:r>
          </a:p>
          <a:p>
            <a:r>
              <a:rPr lang="lo-LA" sz="2000" dirty="0" smtClean="0">
                <a:solidFill>
                  <a:srgbClr val="7030A0"/>
                </a:solidFill>
                <a:latin typeface="Phetsarath OT" pitchFamily="2" charset="0"/>
                <a:cs typeface="Phetsarath OT" pitchFamily="2" charset="0"/>
              </a:rPr>
              <a:t>1.</a:t>
            </a:r>
            <a:r>
              <a:rPr lang="lo-LA" sz="2000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 ຂາເຂົ້າ-ຂາອອກ ອອປສ	</a:t>
            </a:r>
            <a:r>
              <a:rPr lang="lo-LA" sz="2000" dirty="0" smtClean="0">
                <a:solidFill>
                  <a:srgbClr val="7030A0"/>
                </a:solidFill>
                <a:latin typeface="Phetsarath OT" pitchFamily="2" charset="0"/>
                <a:cs typeface="Phetsarath OT" pitchFamily="2" charset="0"/>
              </a:rPr>
              <a:t>4</a:t>
            </a:r>
            <a:r>
              <a:rPr lang="lo-LA" sz="2000" dirty="0">
                <a:solidFill>
                  <a:srgbClr val="7030A0"/>
                </a:solidFill>
                <a:latin typeface="Phetsarath OT" pitchFamily="2" charset="0"/>
                <a:cs typeface="Phetsarath OT" pitchFamily="2" charset="0"/>
              </a:rPr>
              <a:t>.</a:t>
            </a:r>
            <a:r>
              <a:rPr lang="lo-LA" sz="2000" dirty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 ຫົວໜ້າກົມ </a:t>
            </a:r>
            <a:r>
              <a:rPr lang="lo-LA" sz="2000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		</a:t>
            </a:r>
            <a:r>
              <a:rPr lang="lo-LA" sz="2000" dirty="0" smtClean="0">
                <a:solidFill>
                  <a:srgbClr val="7030A0"/>
                </a:solidFill>
                <a:latin typeface="Phetsarath OT" pitchFamily="2" charset="0"/>
                <a:cs typeface="Phetsarath OT" pitchFamily="2" charset="0"/>
              </a:rPr>
              <a:t>7</a:t>
            </a:r>
            <a:r>
              <a:rPr lang="lo-LA" sz="2000" dirty="0">
                <a:solidFill>
                  <a:srgbClr val="7030A0"/>
                </a:solidFill>
                <a:latin typeface="Phetsarath OT" pitchFamily="2" charset="0"/>
                <a:cs typeface="Phetsarath OT" pitchFamily="2" charset="0"/>
              </a:rPr>
              <a:t>.</a:t>
            </a:r>
            <a:r>
              <a:rPr lang="lo-LA" sz="2000" dirty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 ພະນັກງານໄອຍະການ</a:t>
            </a:r>
            <a:endParaRPr lang="lo-LA" sz="2000" dirty="0" smtClean="0">
              <a:solidFill>
                <a:srgbClr val="C00000"/>
              </a:solidFill>
              <a:latin typeface="Phetsarath OT" pitchFamily="2" charset="0"/>
              <a:cs typeface="Phetsarath OT" pitchFamily="2" charset="0"/>
            </a:endParaRPr>
          </a:p>
          <a:p>
            <a:r>
              <a:rPr lang="lo-LA" sz="2000" dirty="0">
                <a:solidFill>
                  <a:srgbClr val="7030A0"/>
                </a:solidFill>
                <a:latin typeface="Phetsarath OT" pitchFamily="2" charset="0"/>
                <a:cs typeface="Phetsarath OT" pitchFamily="2" charset="0"/>
              </a:rPr>
              <a:t>2.</a:t>
            </a:r>
            <a:r>
              <a:rPr lang="lo-LA" sz="2000" dirty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 ເລຂາຮອງຫົວໜ້າ ອອປສ </a:t>
            </a:r>
            <a:r>
              <a:rPr lang="lo-LA" sz="2000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	</a:t>
            </a:r>
            <a:r>
              <a:rPr lang="lo-LA" sz="2000" dirty="0" smtClean="0">
                <a:solidFill>
                  <a:srgbClr val="7030A0"/>
                </a:solidFill>
                <a:latin typeface="Phetsarath OT" pitchFamily="2" charset="0"/>
                <a:cs typeface="Phetsarath OT" pitchFamily="2" charset="0"/>
              </a:rPr>
              <a:t>5.</a:t>
            </a:r>
            <a:r>
              <a:rPr lang="lo-LA" sz="2000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 ຮອງຫົວໜ້າກົມ		</a:t>
            </a:r>
            <a:r>
              <a:rPr lang="lo-LA" sz="2000" dirty="0" smtClean="0">
                <a:solidFill>
                  <a:srgbClr val="7030A0"/>
                </a:solidFill>
                <a:latin typeface="Phetsarath OT" pitchFamily="2" charset="0"/>
                <a:cs typeface="Phetsarath OT" pitchFamily="2" charset="0"/>
              </a:rPr>
              <a:t>8</a:t>
            </a:r>
            <a:r>
              <a:rPr lang="lo-LA" sz="2000" dirty="0">
                <a:solidFill>
                  <a:srgbClr val="7030A0"/>
                </a:solidFill>
                <a:latin typeface="Phetsarath OT" pitchFamily="2" charset="0"/>
                <a:cs typeface="Phetsarath OT" pitchFamily="2" charset="0"/>
              </a:rPr>
              <a:t>.</a:t>
            </a:r>
            <a:r>
              <a:rPr lang="lo-LA" sz="2400" dirty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2000" dirty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ພະນັກງານພິມຄອມພິວເຕີ້</a:t>
            </a:r>
          </a:p>
          <a:p>
            <a:r>
              <a:rPr lang="lo-LA" sz="2000" dirty="0" smtClean="0">
                <a:solidFill>
                  <a:srgbClr val="7030A0"/>
                </a:solidFill>
                <a:latin typeface="Phetsarath OT" pitchFamily="2" charset="0"/>
                <a:cs typeface="Phetsarath OT" pitchFamily="2" charset="0"/>
              </a:rPr>
              <a:t>3.</a:t>
            </a:r>
            <a:r>
              <a:rPr lang="lo-LA" sz="2000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lo-LA" sz="2000" dirty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ຂາເຂົ້າ-ຂາອອກກົມ </a:t>
            </a:r>
            <a:r>
              <a:rPr lang="lo-LA" sz="2000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	</a:t>
            </a:r>
            <a:r>
              <a:rPr lang="lo-LA" sz="2000" dirty="0" smtClean="0">
                <a:solidFill>
                  <a:srgbClr val="7030A0"/>
                </a:solidFill>
                <a:latin typeface="Phetsarath OT" pitchFamily="2" charset="0"/>
                <a:cs typeface="Phetsarath OT" pitchFamily="2" charset="0"/>
              </a:rPr>
              <a:t>6</a:t>
            </a:r>
            <a:r>
              <a:rPr lang="lo-LA" sz="2000" dirty="0">
                <a:solidFill>
                  <a:srgbClr val="7030A0"/>
                </a:solidFill>
                <a:latin typeface="Phetsarath OT" pitchFamily="2" charset="0"/>
                <a:cs typeface="Phetsarath OT" pitchFamily="2" charset="0"/>
              </a:rPr>
              <a:t>.</a:t>
            </a:r>
            <a:r>
              <a:rPr lang="lo-LA" sz="2000" dirty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​ ຫົວໜ້າພະແນກ </a:t>
            </a:r>
            <a:r>
              <a:rPr lang="lo-LA" sz="2000" dirty="0" smtClean="0">
                <a:solidFill>
                  <a:srgbClr val="C00000"/>
                </a:solidFill>
                <a:latin typeface="Phetsarath OT" pitchFamily="2" charset="0"/>
                <a:cs typeface="Phetsarath OT" pitchFamily="2" charset="0"/>
              </a:rPr>
              <a:t>	</a:t>
            </a:r>
            <a:endParaRPr lang="th-TH" sz="2400" dirty="0">
              <a:solidFill>
                <a:srgbClr val="C00000"/>
              </a:solidFill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9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158852"/>
              </p:ext>
            </p:extLst>
          </p:nvPr>
        </p:nvGraphicFramePr>
        <p:xfrm>
          <a:off x="395536" y="785053"/>
          <a:ext cx="8208914" cy="56682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8072"/>
                <a:gridCol w="2718550"/>
                <a:gridCol w="1025868"/>
                <a:gridCol w="864095"/>
                <a:gridCol w="936104"/>
                <a:gridCol w="936105"/>
                <a:gridCol w="1080120"/>
              </a:tblGrid>
              <a:tr h="77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ຂັ້ນ</a:t>
                      </a:r>
                      <a:endParaRPr lang="en-US" sz="14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+mn-ea"/>
                        <a:cs typeface="Saysettha OT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ຕອນ</a:t>
                      </a:r>
                      <a:endParaRPr lang="en-US" sz="14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ຜູ່ມອບ-ຮັບສໍານວນຄະດີ</a:t>
                      </a:r>
                      <a:endParaRPr lang="en-US" sz="14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ກໍານົດເວລາ</a:t>
                      </a:r>
                      <a:r>
                        <a:rPr lang="en-US" sz="14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­</a:t>
                      </a:r>
                      <a:endParaRPr lang="en-US" sz="14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ວັນທີຮັບ</a:t>
                      </a:r>
                      <a:endParaRPr lang="en-US" sz="14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ວັນທີສົ່ງ</a:t>
                      </a:r>
                      <a:endParaRPr lang="en-US" sz="14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ລາຍເຊັນ</a:t>
                      </a:r>
                      <a:endParaRPr lang="en-US" sz="14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ໝາຍເຫດ</a:t>
                      </a:r>
                      <a:endParaRPr lang="en-US" sz="14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ຂາເຂົ້າ-ຂາອອກ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ອອປສ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/2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ເລຂາ</a:t>
                      </a:r>
                      <a:r>
                        <a:rPr lang="lo-LA" sz="14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ທ່ານ</a:t>
                      </a: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ຮອງ</a:t>
                      </a:r>
                      <a:r>
                        <a:rPr lang="lo-LA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ຫົວໜ</a:t>
                      </a: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້າ</a:t>
                      </a:r>
                      <a:r>
                        <a:rPr lang="lo-LA" sz="1400" b="1" baseline="0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 ອຍກ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1/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2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ຂາເຂົ້າ-ຂາອອກກົມ</a:t>
                      </a:r>
                      <a:r>
                        <a:rPr lang="lo-LA" sz="1400" b="1" baseline="0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 ແພ່ງ/ອາຍາ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1/2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4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ຫົວໜ້າກົມ</a:t>
                      </a:r>
                      <a:r>
                        <a:rPr lang="lo-LA" sz="1400" b="1" baseline="0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 ແພ່ງ/ອາຍາ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5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ຮອງຫົວໜ້າກົມແພ່ງ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/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ອາຍາ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1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6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ຫົວໜ້າພະແນກ</a:t>
                      </a:r>
                      <a:endParaRPr lang="en-US" sz="1400" b="1" dirty="0" smtClean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1/2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7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baseline="0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ພະນັກງານໄອຍະການ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17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8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ຫົວໜ້າພະແນກກວດຄືນ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3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9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ຮອງຫົວໜ້າກົມຜູ່ຊີ້ນໍາພະແນກ</a:t>
                      </a:r>
                      <a:endParaRPr lang="en-US" sz="1400" b="1" dirty="0" smtClean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1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10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ຫົວໜ້າກົມ ແພ່ງ/ອາຍາ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1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138336"/>
            <a:ext cx="8352928" cy="62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ໃບຕິດຕາມການບໍລິຫານຄະດີຂັ້ນລົບລ້າງ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ອອປສ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)</a:t>
            </a:r>
            <a:endParaRPr lang="th-TH" sz="2000" b="1" dirty="0">
              <a:solidFill>
                <a:schemeClr val="tx1"/>
              </a:solidFill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55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825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803016"/>
              </p:ext>
            </p:extLst>
          </p:nvPr>
        </p:nvGraphicFramePr>
        <p:xfrm>
          <a:off x="395536" y="785053"/>
          <a:ext cx="8208914" cy="42281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8072"/>
                <a:gridCol w="2718550"/>
                <a:gridCol w="1025868"/>
                <a:gridCol w="864095"/>
                <a:gridCol w="936104"/>
                <a:gridCol w="936105"/>
                <a:gridCol w="1080120"/>
              </a:tblGrid>
              <a:tr h="77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ຂັ້ນ</a:t>
                      </a:r>
                      <a:endParaRPr lang="en-US" sz="14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+mn-ea"/>
                        <a:cs typeface="Saysettha OT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ຕອນ</a:t>
                      </a:r>
                      <a:endParaRPr lang="en-US" sz="14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ຜູ່ມອບ-ຮັບສໍານວນຄະດີ</a:t>
                      </a:r>
                      <a:endParaRPr lang="en-US" sz="14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ກໍານົດເວລາ</a:t>
                      </a:r>
                      <a:r>
                        <a:rPr lang="en-US" sz="1400" b="1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­</a:t>
                      </a:r>
                      <a:endParaRPr lang="en-US" sz="14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ວັນທີຮັບ</a:t>
                      </a:r>
                      <a:endParaRPr lang="en-US" sz="1400" b="1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ວັນທີສົ່ງ</a:t>
                      </a:r>
                      <a:endParaRPr lang="en-US" sz="14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ລາຍເຊັນ</a:t>
                      </a:r>
                      <a:endParaRPr lang="en-US" sz="14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ໝາຍເຫດ</a:t>
                      </a:r>
                      <a:endParaRPr lang="en-US" sz="1400" b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11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ພິມຄອມພິວເຕີ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້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/2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12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ພະນັກງານໄອຍະການ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1/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2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13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lo-LA" sz="14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ຂາເຂົ້າ-ຂາອອກກົມ</a:t>
                      </a:r>
                      <a:r>
                        <a:rPr lang="lo-LA" sz="1400" b="1" baseline="0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 ແພ່ງ/ອາຍາ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1/2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14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ເລຂາທ່ານຮອງ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ຫົວໜ້າ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ອອປສ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1/2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ກວດພິມ</a:t>
                      </a: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15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ເລຂາທ່ານຮອງ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ຫົວໜ້າ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ອອປສ</a:t>
                      </a:r>
                      <a:endParaRPr lang="en-US" sz="1400" b="1" dirty="0" smtClean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1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+mn-ea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 </a:t>
                      </a: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cs typeface="Saysettha OT" pitchFamily="34" charset="-34"/>
                        </a:rPr>
                        <a:t>ເຂົ້າເຊັນ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16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ຂາເຂົ້າ-ຂາອອກ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ກົມແພ່ງ</a:t>
                      </a: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//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ອຍາ</a:t>
                      </a:r>
                      <a:endParaRPr lang="en-US" sz="1400" b="1" dirty="0" smtClean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1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  <a:tr h="50405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ລວມ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 hMerge="1"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30 </a:t>
                      </a:r>
                      <a:r>
                        <a:rPr lang="en-US" sz="1400" b="1" dirty="0" err="1" smtClean="0">
                          <a:effectLst/>
                          <a:latin typeface="Saysettha OT" pitchFamily="34" charset="-34"/>
                          <a:ea typeface="Calibri"/>
                          <a:cs typeface="Saysettha OT" pitchFamily="34" charset="-34"/>
                        </a:rPr>
                        <a:t>ວັນ</a:t>
                      </a: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Saysettha OT" pitchFamily="34" charset="-34"/>
                        <a:ea typeface="Calibri"/>
                        <a:cs typeface="Saysettha OT" pitchFamily="34" charset="-34"/>
                      </a:endParaRPr>
                    </a:p>
                  </a:txBody>
                  <a:tcPr marL="59852" marR="59852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138336"/>
            <a:ext cx="8352928" cy="62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ໃບຕິດຕາມການບໍລິຫານຄະດີຂັ້ນລົບລ້າງ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ອອປສ</a:t>
            </a:r>
            <a:r>
              <a:rPr lang="en-US" sz="2000" b="1" dirty="0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)</a:t>
            </a:r>
            <a:endParaRPr lang="th-TH" sz="2000" b="1" dirty="0">
              <a:solidFill>
                <a:schemeClr val="tx1"/>
              </a:solidFill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56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566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972600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798803" y="3861048"/>
            <a:ext cx="279031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1</a:t>
            </a:r>
            <a:endParaRPr lang="th-TH" sz="11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43808" y="6453336"/>
            <a:ext cx="270030" cy="28803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2</a:t>
            </a:r>
            <a:endParaRPr lang="th-TH" sz="12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73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0"/>
            <a:ext cx="9684568" cy="789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771800" y="872716"/>
            <a:ext cx="360040" cy="32403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th-TH" sz="12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58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70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Phetsarath OT" pitchFamily="2" charset="0"/>
                <a:cs typeface="Phetsarath OT" pitchFamily="2" charset="0"/>
              </a:rPr>
              <a:t>ທິດທາງແຜນການໃນຕໍ່ໜ້າ</a:t>
            </a:r>
            <a:endParaRPr lang="th-TH" sz="32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en-US" sz="2800" dirty="0" err="1" smtClean="0">
                <a:latin typeface="Phetsarath OT" pitchFamily="2" charset="0"/>
                <a:cs typeface="Phetsarath OT" pitchFamily="2" charset="0"/>
              </a:rPr>
              <a:t>ປັບປຸງກົນໄກການແກ້ໄຂຄະດີຄົບວົງຈອນ</a:t>
            </a: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dirty="0" err="1" smtClean="0">
                <a:latin typeface="Phetsarath OT" pitchFamily="2" charset="0"/>
                <a:cs typeface="Phetsarath OT" pitchFamily="2" charset="0"/>
              </a:rPr>
              <a:t>ນັບທັງຊື່ເອີ້ນ</a:t>
            </a:r>
            <a:r>
              <a:rPr lang="en-US" sz="2800" dirty="0">
                <a:latin typeface="Phetsarath OT" pitchFamily="2" charset="0"/>
                <a:cs typeface="Phetsarath OT" pitchFamily="2" charset="0"/>
              </a:rPr>
              <a:t>,</a:t>
            </a: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dirty="0" err="1" smtClean="0">
                <a:latin typeface="Phetsarath OT" pitchFamily="2" charset="0"/>
                <a:cs typeface="Phetsarath OT" pitchFamily="2" charset="0"/>
              </a:rPr>
              <a:t>ຂັ້ນຕອນ</a:t>
            </a: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800" dirty="0" err="1" smtClean="0">
                <a:latin typeface="Phetsarath OT" pitchFamily="2" charset="0"/>
                <a:cs typeface="Phetsarath OT" pitchFamily="2" charset="0"/>
              </a:rPr>
              <a:t>ກໍານົດເວລາໃນແຕ່ລະຂັ້ນຕອນ</a:t>
            </a: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dirty="0" err="1" smtClean="0">
                <a:latin typeface="Phetsarath OT" pitchFamily="2" charset="0"/>
                <a:cs typeface="Phetsarath OT" pitchFamily="2" charset="0"/>
              </a:rPr>
              <a:t>ຢູ່ອົງການໄອຍະການປະຊານແຕ່ລະຂັ້ນ</a:t>
            </a: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dirty="0" err="1" smtClean="0">
                <a:latin typeface="Phetsarath OT" pitchFamily="2" charset="0"/>
                <a:cs typeface="Phetsarath OT" pitchFamily="2" charset="0"/>
              </a:rPr>
              <a:t>ໃຫ້ມີຄວາມເປັນເອກະພາບ</a:t>
            </a: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/>
            <a:r>
              <a:rPr lang="en-US" sz="2800" dirty="0" err="1" smtClean="0">
                <a:latin typeface="Phetsarath OT" pitchFamily="2" charset="0"/>
                <a:cs typeface="Phetsarath OT" pitchFamily="2" charset="0"/>
              </a:rPr>
              <a:t>ຫ້ອງການ</a:t>
            </a: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dirty="0" err="1" smtClean="0">
                <a:latin typeface="Phetsarath OT" pitchFamily="2" charset="0"/>
                <a:cs typeface="Phetsarath OT" pitchFamily="2" charset="0"/>
              </a:rPr>
              <a:t>ອອປສ</a:t>
            </a: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dirty="0" err="1" smtClean="0">
                <a:latin typeface="Phetsarath OT" pitchFamily="2" charset="0"/>
                <a:cs typeface="Phetsarath OT" pitchFamily="2" charset="0"/>
              </a:rPr>
              <a:t>ນໍາສະເໜີຫົວໜ້າອົງການໄອຍະການປະຊາຊົນສູງສຸດອອກຂໍ້ຕົກລົງ</a:t>
            </a: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dirty="0" err="1" smtClean="0">
                <a:latin typeface="Phetsarath OT" pitchFamily="2" charset="0"/>
                <a:cs typeface="Phetsarath OT" pitchFamily="2" charset="0"/>
              </a:rPr>
              <a:t>ຫຼື</a:t>
            </a: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dirty="0" err="1" smtClean="0">
                <a:latin typeface="Phetsarath OT" pitchFamily="2" charset="0"/>
                <a:cs typeface="Phetsarath OT" pitchFamily="2" charset="0"/>
              </a:rPr>
              <a:t>ຄໍາແນະນໍາ</a:t>
            </a: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dirty="0" err="1" smtClean="0">
                <a:latin typeface="Phetsarath OT" pitchFamily="2" charset="0"/>
                <a:cs typeface="Phetsarath OT" pitchFamily="2" charset="0"/>
              </a:rPr>
              <a:t>ໃຫ້ບັນດາກົມວິຊາການ</a:t>
            </a: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800" dirty="0" err="1" smtClean="0">
                <a:latin typeface="Phetsarath OT" pitchFamily="2" charset="0"/>
                <a:cs typeface="Phetsarath OT" pitchFamily="2" charset="0"/>
              </a:rPr>
              <a:t>ອົງການໄອຍະການຂັ້ນທ້ອງຖິ່ນເປັນບ່ອນອີງໃນການຈັດຕັ້ງປະຕິບັດ</a:t>
            </a: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/>
            <a:r>
              <a:rPr lang="en-US" sz="2800" dirty="0" err="1" smtClean="0">
                <a:latin typeface="Phetsarath OT" pitchFamily="2" charset="0"/>
                <a:cs typeface="Phetsarath OT" pitchFamily="2" charset="0"/>
              </a:rPr>
              <a:t>ຫ້ອງການ</a:t>
            </a: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dirty="0" err="1" smtClean="0">
                <a:latin typeface="Phetsarath OT" pitchFamily="2" charset="0"/>
                <a:cs typeface="Phetsarath OT" pitchFamily="2" charset="0"/>
              </a:rPr>
              <a:t>ອອປສ</a:t>
            </a: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dirty="0" err="1" smtClean="0">
                <a:latin typeface="Phetsarath OT" pitchFamily="2" charset="0"/>
                <a:cs typeface="Phetsarath OT" pitchFamily="2" charset="0"/>
              </a:rPr>
              <a:t>ຈະໄດ້ເປັນເຈົ້າການຕິດຕາມຊຸກຍູ້ການຈັດຕັ້ງປະຕິບັດທັງຢູ່ຂັ້ນສູນກາງ</a:t>
            </a: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dirty="0" err="1" smtClean="0">
                <a:latin typeface="Phetsarath OT" pitchFamily="2" charset="0"/>
                <a:cs typeface="Phetsarath OT" pitchFamily="2" charset="0"/>
              </a:rPr>
              <a:t>ທ້ອງຖິ່ນ</a:t>
            </a:r>
            <a:r>
              <a:rPr lang="en-US" sz="2800" dirty="0" smtClean="0">
                <a:latin typeface="Phetsarath OT" pitchFamily="2" charset="0"/>
                <a:cs typeface="Phetsarath OT" pitchFamily="2" charset="0"/>
              </a:rPr>
              <a:t>.</a:t>
            </a:r>
            <a:endParaRPr lang="th-TH" sz="28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59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26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6840760" cy="828092"/>
          </a:xfrm>
        </p:spPr>
        <p:txBody>
          <a:bodyPr>
            <a:normAutofit fontScale="90000"/>
          </a:bodyPr>
          <a:lstStyle/>
          <a:p>
            <a:r>
              <a:rPr lang="en-US" sz="1800" b="1" dirty="0" err="1" smtClean="0">
                <a:latin typeface="Saysettha OT" pitchFamily="34" charset="-34"/>
                <a:cs typeface="Saysettha OT" pitchFamily="34" charset="-34"/>
              </a:rPr>
              <a:t>ແຜນວາດ</a:t>
            </a:r>
            <a:r>
              <a:rPr lang="en-US" sz="1800" dirty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dirty="0">
                <a:latin typeface="Saysettha OT" pitchFamily="34" charset="-34"/>
                <a:cs typeface="Saysettha OT" pitchFamily="34" charset="-34"/>
              </a:rPr>
            </a:br>
            <a:r>
              <a:rPr lang="lo-LA" sz="1800" b="1" dirty="0" smtClean="0">
                <a:latin typeface="Saysettha OT" pitchFamily="34" charset="-34"/>
                <a:cs typeface="Saysettha OT" pitchFamily="34" charset="-34"/>
              </a:rPr>
              <a:t>ການຈໍລະຈອນເອກະສານກ່ຽວກັບຄະດີ</a:t>
            </a:r>
            <a:r>
              <a:rPr lang="lo-LA" sz="1800" b="1" dirty="0">
                <a:latin typeface="Saysettha OT" pitchFamily="34" charset="-34"/>
                <a:cs typeface="Saysettha OT" pitchFamily="34" charset="-34"/>
              </a:rPr>
              <a:t>ແບບຄົບວົງຈອນ </a:t>
            </a:r>
            <a:r>
              <a:rPr lang="lo-LA" sz="1800" b="1" dirty="0" smtClean="0">
                <a:latin typeface="Saysettha OT" pitchFamily="34" charset="-34"/>
                <a:cs typeface="Saysettha OT" pitchFamily="34" charset="-34"/>
              </a:rPr>
              <a:t>(ຂັ້ນລົບລ້າງ)</a:t>
            </a:r>
            <a:r>
              <a:rPr lang="en-US" sz="1800" b="1" dirty="0" smtClean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b="1" dirty="0" smtClean="0">
                <a:latin typeface="Saysettha OT" pitchFamily="34" charset="-34"/>
                <a:cs typeface="Saysettha OT" pitchFamily="34" charset="-34"/>
              </a:rPr>
            </a:br>
            <a:r>
              <a:rPr lang="en-US" sz="1800" b="1" dirty="0" err="1" smtClean="0">
                <a:latin typeface="Saysettha OT" pitchFamily="34" charset="-34"/>
                <a:cs typeface="Saysettha OT" pitchFamily="34" charset="-34"/>
              </a:rPr>
              <a:t>ອົງການໄອຍະການປະຊາຊົນສູງສຸດ</a:t>
            </a:r>
            <a:r>
              <a:rPr lang="en-US" sz="1800" dirty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1800" dirty="0">
                <a:latin typeface="Saysettha OT" pitchFamily="34" charset="-34"/>
                <a:cs typeface="Saysettha OT" pitchFamily="34" charset="-34"/>
              </a:rPr>
            </a:br>
            <a:endParaRPr lang="th-TH" sz="1800" dirty="0"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924744" y="3094112"/>
            <a:ext cx="1775048" cy="1343000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ຂາເຂົ້າ-ຂາອອກ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ອອປສ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1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=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1</a:t>
            </a:r>
            <a:r>
              <a:rPr kumimoji="0" lang="lo-LA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ວ</a:t>
            </a:r>
            <a:endParaRPr lang="en-US" sz="1400" b="1" dirty="0">
              <a:solidFill>
                <a:srgbClr val="FF0000"/>
              </a:solidFill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19=1 ວ</a:t>
            </a: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62980" y="1124744"/>
            <a:ext cx="1488740" cy="10081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o-LA" sz="1400" b="1" dirty="0" smtClean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ເລຂາ ອປສ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2=2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ວ</a:t>
            </a: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644008" y="1124744"/>
            <a:ext cx="1584176" cy="136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ຂາເຂົ້າ-ຂາອອກກົມ</a:t>
            </a:r>
            <a:endParaRPr lang="lo-LA" sz="14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4=2 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12=1 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cs typeface="Saysettha OT" pitchFamily="34" charset="-34"/>
              </a:rPr>
              <a:t>16=1 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18=1 ວ</a:t>
            </a: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363272" y="116632"/>
            <a:ext cx="457200" cy="38519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 b="1" dirty="0">
              <a:solidFill>
                <a:schemeClr val="tx1"/>
              </a:solidFill>
              <a:latin typeface="Phetsarath OT" pitchFamily="2" charset="0"/>
              <a:cs typeface="Phetsarath OT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053536" y="249289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627784" y="1124744"/>
            <a:ext cx="1422158" cy="10081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o-LA" sz="1400" b="1" dirty="0" smtClean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ເລຂາ ຮອງ ອປສ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3=2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ວ</a:t>
            </a: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17=5 ວ</a:t>
            </a: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051720" y="1340768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4716016" y="2924944"/>
            <a:ext cx="1512168" cy="136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ພ/ງ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ພິມຄອມພິວເຕີ້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endParaRPr lang="lo-LA" sz="14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13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=3 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15=2 ວ</a:t>
            </a: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403648" y="2132856"/>
            <a:ext cx="0" cy="9612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95536" y="3429000"/>
            <a:ext cx="52920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23528" y="4077072"/>
            <a:ext cx="60121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6804248" y="1124744"/>
            <a:ext cx="1571600" cy="136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ຫົວໜ້າກົມ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 </a:t>
            </a:r>
            <a:endParaRPr lang="lo-LA" sz="14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5</a:t>
            </a:r>
            <a:r>
              <a:rPr kumimoji="0" lang="lo-L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aysettha OT" pitchFamily="34" charset="-34"/>
                <a:ea typeface="Calibri" pitchFamily="34" charset="0"/>
                <a:cs typeface="Saysettha OT" pitchFamily="34" charset="-34"/>
              </a:rPr>
              <a:t>=2 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11=2 ວ</a:t>
            </a: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6804248" y="2924944"/>
            <a:ext cx="1571600" cy="136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ຮອງຫົວໜ້າກົມ</a:t>
            </a:r>
            <a:endParaRPr lang="lo-LA" sz="1400" b="1" dirty="0" smtClean="0">
              <a:latin typeface="Saysettha OT" pitchFamily="34" charset="-34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10=2 ວ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6=2 ວ</a:t>
            </a:r>
            <a:endParaRPr lang="lo-LA" sz="1400" b="1" dirty="0">
              <a:solidFill>
                <a:srgbClr val="FF0000"/>
              </a:solidFill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6804248" y="4725144"/>
            <a:ext cx="1584176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ຫົວໜ້າພະແນກ</a:t>
            </a:r>
            <a:endParaRPr lang="lo-LA" sz="14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9=2 ວ</a:t>
            </a:r>
            <a:endParaRPr lang="lo-LA" sz="1400" b="1" dirty="0" smtClean="0">
              <a:solidFill>
                <a:srgbClr val="FF0000"/>
              </a:solidFill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7=2 ວ</a:t>
            </a:r>
            <a:endParaRPr lang="lo-LA" sz="1400" b="1" dirty="0">
              <a:solidFill>
                <a:srgbClr val="FF0000"/>
              </a:solidFill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</p:txBody>
      </p:sp>
      <p:cxnSp>
        <p:nvCxnSpPr>
          <p:cNvPr id="140" name="Straight Arrow Connector 139"/>
          <p:cNvCxnSpPr/>
          <p:nvPr/>
        </p:nvCxnSpPr>
        <p:spPr>
          <a:xfrm flipH="1">
            <a:off x="6221896" y="5517232"/>
            <a:ext cx="58235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>
            <a:off x="8028384" y="429309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6228184" y="5085184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V="1">
            <a:off x="7380312" y="429309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7380312" y="249289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5364088" y="249289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4716016" y="4725144"/>
            <a:ext cx="1512168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o-LA" sz="1400" b="1" dirty="0" smtClean="0">
                <a:latin typeface="Saysettha OT" pitchFamily="34" charset="-34"/>
                <a:ea typeface="Calibri" pitchFamily="34" charset="0"/>
                <a:cs typeface="Saysettha OT" pitchFamily="34" charset="-34"/>
              </a:rPr>
              <a:t>ວິຊາການ</a:t>
            </a:r>
            <a:endParaRPr lang="lo-LA" sz="1400" b="1" dirty="0"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8=25 ວ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o-LA" sz="1400" b="1" dirty="0" smtClean="0">
                <a:solidFill>
                  <a:srgbClr val="FF0000"/>
                </a:solidFill>
                <a:latin typeface="Saysettha OT" pitchFamily="34" charset="-34"/>
                <a:ea typeface="Calibri" pitchFamily="34" charset="0"/>
                <a:cs typeface="Saysettha OT" pitchFamily="34" charset="-34"/>
              </a:rPr>
              <a:t>14=2 ວ</a:t>
            </a:r>
            <a:endParaRPr lang="lo-LA" sz="1400" b="1" dirty="0">
              <a:solidFill>
                <a:srgbClr val="FF0000"/>
              </a:solidFill>
              <a:latin typeface="Saysettha OT" pitchFamily="34" charset="-34"/>
              <a:ea typeface="Calibri" pitchFamily="34" charset="0"/>
              <a:cs typeface="Saysettha OT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o-L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aysettha OT" pitchFamily="34" charset="-34"/>
              <a:cs typeface="Saysettha OT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339752" y="2420888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39752" y="2420888"/>
            <a:ext cx="0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067944" y="1340768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228184" y="1340768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228184" y="1916832"/>
            <a:ext cx="58235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364088" y="429309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796136" y="429309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796136" y="249289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4067944" y="1628800"/>
            <a:ext cx="58235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067944" y="1916832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79512" y="4509120"/>
            <a:ext cx="4464496" cy="1800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o-LA" dirty="0" smtClean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endParaRPr lang="lo-LA" dirty="0" smtClean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r>
              <a:rPr lang="lo-LA" sz="24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ລວມມີ 9 ຂັ້ນຕອນ</a:t>
            </a:r>
          </a:p>
          <a:p>
            <a:pPr algn="thaiDist" defTabSz="457200"/>
            <a:r>
              <a:rPr lang="lo-LA" sz="16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1. ຂາເຂົ້າ-ຂາອອກ ອອປສ			6. ຮອງກົມ</a:t>
            </a:r>
          </a:p>
          <a:p>
            <a:pPr algn="thaiDist">
              <a:tabLst>
                <a:tab pos="2286000" algn="l"/>
              </a:tabLst>
            </a:pPr>
            <a:r>
              <a:rPr lang="lo-LA" sz="16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2. ເລຂາ ອປສ		7. ຫົວໜ້າພະແນກ</a:t>
            </a:r>
          </a:p>
          <a:p>
            <a:pPr algn="thaiDist" defTabSz="457200"/>
            <a:r>
              <a:rPr lang="lo-LA" sz="16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3. ເລຂາຮອງ ອປສ				8. ວິຊາການ</a:t>
            </a:r>
          </a:p>
          <a:p>
            <a:pPr algn="thaiDist" defTabSz="457200"/>
            <a:r>
              <a:rPr lang="lo-LA" sz="16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4. ຂາເຂົ້າ-ຂາອອກ ກົມ (4 ເທື່ອ)	9. ພ</a:t>
            </a:r>
            <a:r>
              <a:rPr lang="en-US" sz="16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/ງ </a:t>
            </a:r>
            <a:r>
              <a:rPr lang="en-US" sz="1600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ພິມດີດ</a:t>
            </a:r>
            <a:endParaRPr lang="lo-LA" sz="1600" dirty="0" smtClean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  <a:p>
            <a:pPr algn="thaiDist"/>
            <a:r>
              <a:rPr lang="lo-LA" sz="1600" dirty="0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5. ຫົວໜ້າກົມ </a:t>
            </a:r>
            <a:endParaRPr lang="lo-LA" sz="1600" dirty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endParaRPr lang="lo-LA" dirty="0" smtClean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  <a:p>
            <a:pPr algn="ctr"/>
            <a:endParaRPr lang="th-TH" dirty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262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ສະເ</a:t>
            </a:r>
            <a:r>
              <a:rPr lang="en-US" sz="2800" dirty="0" err="1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ໜີກອງປະຊຸມຄົ້ນຄວ້າດັ່ງນີ</a:t>
            </a:r>
            <a:r>
              <a:rPr lang="en-US" sz="2800" dirty="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້</a:t>
            </a:r>
          </a:p>
          <a:p>
            <a:pPr marL="398463" indent="-398463" algn="thaiDist">
              <a:buNone/>
            </a:pPr>
            <a:r>
              <a:rPr lang="en-US" sz="2800" dirty="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1. </a:t>
            </a:r>
            <a:r>
              <a:rPr lang="en-US" sz="2800" dirty="0" err="1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ຊື່ເອີ້ນ</a:t>
            </a:r>
            <a:r>
              <a:rPr lang="en-US" sz="2800" dirty="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ການຈໍລະຈອນເອກະສານກ່ຽວກັບຄະດີແບບຄົບ</a:t>
            </a:r>
            <a:r>
              <a:rPr lang="en-US" sz="2800" dirty="0" err="1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ວົງ</a:t>
            </a:r>
            <a:r>
              <a:rPr lang="en-US" sz="2800" dirty="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ຈອນ</a:t>
            </a:r>
            <a:r>
              <a:rPr lang="en-US" sz="2800" dirty="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” </a:t>
            </a:r>
            <a:r>
              <a:rPr lang="en-US" sz="2800" dirty="0" err="1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ຫຼື</a:t>
            </a:r>
            <a:r>
              <a:rPr lang="en-US" sz="2800" dirty="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“ </a:t>
            </a:r>
            <a:r>
              <a:rPr lang="en-US" sz="2800" dirty="0" err="1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ການບໍລິຫານຄະດີ</a:t>
            </a:r>
            <a:r>
              <a:rPr lang="en-US" sz="2800" dirty="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”</a:t>
            </a:r>
          </a:p>
          <a:p>
            <a:pPr marL="514350" indent="-514350" algn="thaiDist">
              <a:buAutoNum type="arabicPeriod" startAt="2"/>
              <a:tabLst>
                <a:tab pos="398463" algn="l"/>
              </a:tabLst>
            </a:pPr>
            <a:r>
              <a:rPr lang="en-US" sz="2800" dirty="0" err="1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ຮ່າງຕາຕະລາງການຕິດຕາມທີ່ກໍານົດຂັ້ນຕອນ</a:t>
            </a:r>
            <a:r>
              <a:rPr lang="en-US" sz="2800" dirty="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ມີກໍານົດເວລາເພື່ອເປັນບ່ອນອີງໃນການຈັດຕັ້ງປະຕິບັດ</a:t>
            </a:r>
            <a:r>
              <a:rPr lang="en-US" sz="2800" dirty="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800" dirty="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ສະດວກໃນການຕິດຕາມກວດກາ</a:t>
            </a:r>
            <a:r>
              <a:rPr lang="en-US" sz="2800" dirty="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ສະຫຼຸບລາຍງານຄະນະນໍາຂັ້ງຂອງຕົນ</a:t>
            </a:r>
            <a:r>
              <a:rPr lang="en-US" sz="2800" dirty="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ໃນຕາຕະລາງຈະໄດ້ກໍານົດຂັ້ນຕອນ</a:t>
            </a:r>
            <a:r>
              <a:rPr lang="en-US" sz="2800" dirty="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ກໍານົດເວລາໃນແຕ່ລະຂັ້ນຕອນຢູ່ອົງການໄອຍະການປະຊາຊົນແຕ່ລະຂັ້ນ</a:t>
            </a:r>
            <a:r>
              <a:rPr lang="en-US" sz="2800" dirty="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ເຊັ່ນ</a:t>
            </a:r>
            <a:r>
              <a:rPr lang="en-US" sz="2800" dirty="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ອົງການໄອຍະການປະຊາຊົນເຂດ</a:t>
            </a:r>
            <a:r>
              <a:rPr lang="en-US" sz="2800" dirty="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ແຂວງ-ນະຄອນ</a:t>
            </a:r>
            <a:r>
              <a:rPr lang="en-US" sz="2800" dirty="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ພາກ</a:t>
            </a:r>
            <a:r>
              <a:rPr lang="en-US" sz="2800" dirty="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800" dirty="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ອົງການໄອຍະການປະຊາຊົນສູງສຸດ</a:t>
            </a:r>
            <a:r>
              <a:rPr lang="en-US" sz="2800" dirty="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marL="514350" indent="-514350" algn="thaiDist">
              <a:buAutoNum type="arabicPeriod" startAt="2"/>
              <a:tabLst>
                <a:tab pos="398463" algn="l"/>
              </a:tabLst>
            </a:pPr>
            <a:r>
              <a:rPr lang="en-US" sz="2800" dirty="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ຂັ້ນທ້ອງຖິ່ນຕ້ອງໄດ້ມອບຄວາມຮັບຜິດຊອບຢ່າງຂາດຕົວໃຫ້ພະນັກງານໜຶ່ງທ່ານ </a:t>
            </a:r>
            <a:r>
              <a:rPr lang="en-US" sz="2800" dirty="0" err="1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ເປັນເສນາທິການໃຫ້ຄະນະນໍາຂັ້ນຂອງຕົນໃນວຽກງານດັ່ງກ່າວ</a:t>
            </a:r>
            <a:r>
              <a:rPr lang="en-US" sz="2800" dirty="0" smtClean="0">
                <a:solidFill>
                  <a:srgbClr val="002060"/>
                </a:solidFill>
                <a:latin typeface="Phetsarath OT" pitchFamily="2" charset="0"/>
                <a:cs typeface="Phetsarath OT" pitchFamily="2" charset="0"/>
              </a:rPr>
              <a:t>.</a:t>
            </a:r>
            <a:endParaRPr lang="th-TH" sz="2800" dirty="0">
              <a:solidFill>
                <a:srgbClr val="002060"/>
              </a:solidFill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60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13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o-LA" sz="8800" b="1" dirty="0" smtClean="0">
                <a:latin typeface="Phetsarath OT" pitchFamily="2" charset="0"/>
                <a:cs typeface="Phetsarath OT" pitchFamily="2" charset="0"/>
              </a:rPr>
              <a:t>ຂໍຂອບໃຈ</a:t>
            </a:r>
            <a:endParaRPr lang="th-TH" sz="88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61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56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Image (9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z="1800" smtClean="0">
                <a:solidFill>
                  <a:srgbClr val="FF0000"/>
                </a:solidFill>
              </a:rPr>
              <a:t>7</a:t>
            </a:fld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8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Image (9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5" y="260648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876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2012</a:t>
            </a:r>
            <a:br>
              <a:rPr lang="en-US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ສະຫຼຸບຕີລາຄາປະເມີນຜົນການຈັດຕັ້ງປະຕິບັດການຕິດຕາມກວດກາການແກ້ໄຂ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/>
            </a:r>
            <a:br>
              <a:rPr lang="en-US" sz="2400" b="1" dirty="0" smtClean="0">
                <a:latin typeface="Phetsarath OT" pitchFamily="2" charset="0"/>
                <a:cs typeface="Phetsarath OT" pitchFamily="2" charset="0"/>
              </a:rPr>
            </a:b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ຄະດີແບບຄົບວົງຈອນ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ຢູ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່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ອອປສ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ໄລຍະ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b="1" dirty="0" err="1" smtClean="0">
                <a:latin typeface="Phetsarath OT" pitchFamily="2" charset="0"/>
                <a:cs typeface="Phetsarath OT" pitchFamily="2" charset="0"/>
              </a:rPr>
              <a:t>ແຕ່ປີ</a:t>
            </a:r>
            <a:r>
              <a:rPr lang="en-US" sz="2400" b="1" dirty="0" smtClean="0">
                <a:latin typeface="Phetsarath OT" pitchFamily="2" charset="0"/>
                <a:cs typeface="Phetsarath OT" pitchFamily="2" charset="0"/>
              </a:rPr>
              <a:t> 2009-2012</a:t>
            </a:r>
            <a:endParaRPr lang="th-TH" sz="2400" b="1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FF0000"/>
                </a:solidFill>
                <a:latin typeface="Phetsarath OT" pitchFamily="2" charset="0"/>
                <a:cs typeface="Phetsarath OT" pitchFamily="2" charset="0"/>
              </a:rPr>
              <a:t>ຂໍ້ສະດວກ</a:t>
            </a:r>
            <a:endParaRPr lang="en-US" sz="2400" b="1" dirty="0" smtClean="0">
              <a:solidFill>
                <a:srgbClr val="FF0000"/>
              </a:solidFill>
              <a:latin typeface="Phetsarath OT" pitchFamily="2" charset="0"/>
              <a:cs typeface="Phetsarath OT" pitchFamily="2" charset="0"/>
            </a:endParaRPr>
          </a:p>
          <a:p>
            <a:pPr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ມີຄໍາສັ່ງສະບັບເລກທີ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01/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ອອປສ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ລົງວັນທີ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18/11/2008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ຂອງ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ອປສ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ມີຄໍາແນະນໍາສະບັບເລກທີ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03/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ອອປສ,ຫກ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ລົງວັນທີ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27/11/2008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ຂອງຫົວໜ້າຫ້ອງການ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ອອປສ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ມີຂໍ້ຕົກລົງສະບັບເລກທີ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01/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ອອປສ,ຫກ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ລົງວັນທີ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01/12/2008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ຂອງຫົວໜ້າຫ້ອງການວ່າດ້ວຍການມອບຄວາມຮັບຜິດຊອບ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ມີຕາຕະລາງກໍານົດຂັ້ນຕອນ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ກໍານົດເວລາ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ຈະແຈ້ງ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</a:p>
          <a:p>
            <a:pPr algn="thaiDist"/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ໄດ້ຮັບການຮ່ວມມືຈາກພາກສ່ວນກົມກ່ຽວຂ້ອງ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.</a:t>
            </a:r>
            <a:endParaRPr lang="th-TH" sz="2400" dirty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7B52-B7D6-4BA6-95CE-D2587E952FF3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00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4661</TotalTime>
  <Words>4786</Words>
  <Application>Microsoft Office PowerPoint</Application>
  <PresentationFormat>On-screen Show (4:3)</PresentationFormat>
  <Paragraphs>1196</Paragraphs>
  <Slides>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ການຈໍລະຈອນການແກ້ໄຂຄະດີແບບຄົບວົງຈອນ</vt:lpstr>
      <vt:lpstr>ການຈໍລະຈອນແກ້ໄຂຄະດີຄົບແບບວົງຈອນ</vt:lpstr>
      <vt:lpstr>ການຈໍລະຈອນການແກ້ໄຂຄະດີແບບຄົບວົງຈອນ</vt:lpstr>
      <vt:lpstr>ການແກ້ໄຂຄະດີຄົບວົງຈອນ</vt:lpstr>
      <vt:lpstr>ແຜນວາດ ການຈໍລະຈອນເອກະສານກ່ຽວກັບຄະດີແບບຄົບວົງຈອນ (ຂັ້ນລົບລ້າງ) ອົງການໄອຍະການປະຊາຊົນສູງສຸດ </vt:lpstr>
      <vt:lpstr>ແຜນວາດ ການຈໍລະຈອນເອກະສານກ່ຽວກັບຄະດີແບບຄົບວົງຈອນ (ຂັ້ນລົບລ້າງ) ອົງການໄອຍະການປະຊາຊົນສູງສຸດ </vt:lpstr>
      <vt:lpstr>PowerPoint Presentation</vt:lpstr>
      <vt:lpstr>PowerPoint Presentation</vt:lpstr>
      <vt:lpstr>2012 ສະຫຼຸບຕີລາຄາປະເມີນຜົນການຈັດຕັ້ງປະຕິບັດການຕິດຕາມກວດກາການແກ້ໄຂ ຄະດີແບບຄົບວົງຈອນ ຢູ່ ອອປສ ໄລຍະ ແຕ່ປີ 2009-2012</vt:lpstr>
      <vt:lpstr>2012 ສະຫຼຸບຕີລາຄາປະເມີນຜົນການຈັດຕັ້ງປະຕິບັດການຕິດຕາມກວດກາການແກ້ໄຂ ຄະດີແບບຄົບວົງຈອນ ຢູ່ ອອປສ ໄລຍະ ແຕ່ປີ 2009-2012</vt:lpstr>
      <vt:lpstr>2012 ສະຫຼຸບຕີລາຄາປະເມີນຜົນການຈັດຕັ້ງປະຕິບັດການຕິດຕາມກວດກາການແກ້ໄຂ ຄະດີແບບຄົບວົງຈອນ ຢູ່ ອອປສ ໄລຍະ ແຕ່ປີ 2009-2012</vt:lpstr>
      <vt:lpstr>PowerPoint Presentation</vt:lpstr>
      <vt:lpstr>PowerPoint Presentation</vt:lpstr>
      <vt:lpstr>2012 ສະຫຼຸບຕີລາຄາປະເມີນຜົນການຈັດຕັ້ງປະຕິບັດການຕິດຕາມກວດກາການແກ້ໄຂ ຄະດີແບບຄົບວົງຈອນ ຢູ່ ອອປສ ໄລຍະ ແຕ່ປີ 2009-2012</vt:lpstr>
      <vt:lpstr>ຜົນການຕິດຕາມກວດກາ ໄລຍະ 6 ເດືອນຕົ້ນສົກປີ 2014-2015</vt:lpstr>
      <vt:lpstr>2012 ສະຫຼຸບຕີລາຄາປະເມີນຜົນການຈັດຕັ້ງປະຕິບັດການຕິດຕາມກວດກາການແກ້ໄຂ ຄະດີແບບຄົບວົງຈອນ ຢູ່ ອອປສ ໄລຍະ ແຕ່ປີ 2009-2012</vt:lpstr>
      <vt:lpstr>2012 ສະຫຼຸບຕີລາຄາປະເມີນຜົນການຈັດຕັ້ງປະຕິບັດການຕິດຕາມກວດກາການແກ້ໄຂ ຄະດີແບບຄົບວົງຈອນ ຢູ່ ອອປສ ໄລຍະ ແຕ່ປີ 2009-2012</vt:lpstr>
      <vt:lpstr>2012 ສະຫຼຸບຕີລາຄາປະເມີນຜົນການຈັດຕັ້ງປະຕິບັດການຕິດຕາມກວດກາການແກ້ໄຂ ຄະດີແບບຄົບວົງຈອນ ຢູ່ ອອປສ ໄລຍະ ແຕ່ປີ 2009-2012</vt:lpstr>
      <vt:lpstr>2012 ສະຫຼຸບຕີລາຄາປະເມີນຜົນການຈັດຕັ້ງປະຕິບັດການຕິດຕາມກວດກາການແກ້ໄຂ ຄະດີແບບຄົບວົງຈອນ ຢູ່ ອອປສ ໄລຍະ ແຕ່ປີ 2009-2012</vt:lpstr>
      <vt:lpstr>ການຈັດຕັ້ງຜັນຂະຫຍາຍໃນໄລຍະຜ່ານມາ</vt:lpstr>
      <vt:lpstr>ອົງການໄອຍະການປະຊາຊົນເຂດ</vt:lpstr>
      <vt:lpstr>PowerPoint Presentation</vt:lpstr>
      <vt:lpstr>ໂຄງປະກອບບຸກຄະລາກອນຂອງ ອົງການໄອຍະການປະຊາຊົນເຂດ (ມ 6. 490/ອອປສ, 8/8/12) </vt:lpstr>
      <vt:lpstr>PowerPoint Presentation</vt:lpstr>
      <vt:lpstr>ເອກະສານຂາເຂົ້າ</vt:lpstr>
      <vt:lpstr>ການພິຈາລະນາການສະເໜີຂໍ ນໍາໃຫ້ມາດຕະການສະກັດກັ້ນໃນການດໍາເນີນຄະດີອາຍາ</vt:lpstr>
      <vt:lpstr>ການພິຈາລະນາການສະເໜີຂໍ ນໍາໃຫ້ມາດຕະການສະກັດກັ້ນໃນການດໍາເນີນຄະດີອາຍາ</vt:lpstr>
      <vt:lpstr> ອົງການໄອຍະການປະຊາຊົນເຂດ ກົນໄກການຕິດຕາມກວດກາການແກ້ໄຂຄະດີຄົບວົງຈອນ </vt:lpstr>
      <vt:lpstr> </vt:lpstr>
      <vt:lpstr>PowerPoint Presentation</vt:lpstr>
      <vt:lpstr> ແຜນວາດ ການຄຸ້ມຄອງການແກ້ໄຂຄະດີຄົບວົງຈອນ ຢູ່ອົງການໄອຍະການປະຊາຊົນເຂດ ໃນການລົງເຮັດທົດລອງ 3 ສ້າງຢູ່ ອຍກ ເຂດ 3, ນວ </vt:lpstr>
      <vt:lpstr>PowerPoint Presentation</vt:lpstr>
      <vt:lpstr>ພາຍໃນ 15 ວັນ ອຍກ ເຮັດຫຍັງແນ່ ? ມາດຕາ 152 ກດຍ ກໍານົເວລາໃນການຄົ້ນຄວ້າຄະດີ ແລະ ການລົງຄໍາເຫັນ</vt:lpstr>
      <vt:lpstr>ພາຍໃນ 15 ວັນ ອຍກ ເຮັດຫຍັງແນ່ ? ມາດຕາ 152 ກດຍ ກໍານົເວລາໃນການຄົ້ນຄວ້າຄະດີ ແລະ ການລົງຄໍາເຫັນ</vt:lpstr>
      <vt:lpstr>ຜົນສໍາເລັດການຈັດຕັ້ງປະຕິບັດ ການຕິດຕາມກວດກາການຄຸ້ມຄອງການແກ້ໄຂຄະດີແບບຄົບວົງຈອນ ໃນການເຮັດທົດລອງ 3 ສ້າງຢູ່ ອຍກ ເຂດ 3, ນະຄອນຫຼວງ</vt:lpstr>
      <vt:lpstr> ແຜນວາດ ການບໍລິຫານຄະດີ ຢູ່ອົງການໄອຍະການປະຊາຊົນເຂດ </vt:lpstr>
      <vt:lpstr>PowerPoint Presentation</vt:lpstr>
      <vt:lpstr> ອົງການໄອຍະການປະຊາຊົນແຂວງ-ນະຄອນ ກົນໄກການຕິດຕາມກວດກາການແກ້ໄຂຄະດີຄົບວົງຈອນ </vt:lpstr>
      <vt:lpstr> ສິດ ແລະ ໜ້າທີ່ຂອງຫ້ອງການ ອຍກ ແຂວງ-ນະຄອນ </vt:lpstr>
      <vt:lpstr> </vt:lpstr>
      <vt:lpstr>PowerPoint Presentation</vt:lpstr>
      <vt:lpstr>PowerPoint Presentation</vt:lpstr>
      <vt:lpstr> </vt:lpstr>
      <vt:lpstr>PowerPoint Presentation</vt:lpstr>
      <vt:lpstr>PowerPoint Presentation</vt:lpstr>
      <vt:lpstr>ອົງການໄອຍະການປະຊາຊົນພາກ ກົນໄກການຕິດຕາມກວດກາການແກ້ໄຂຄະດີຄົບວົງຈອນຂັ້ນອຸທອນ</vt:lpstr>
      <vt:lpstr>ແຜນວາດ ການບໍລິຫານຄະດີແບບຄົບວົງຈອນ (ຄະດີອຸທອນ ແລະ ຂັ້ນລົບ) ຢູ່ ອຍກ ພາກ </vt:lpstr>
      <vt:lpstr>PowerPoint Presentation</vt:lpstr>
      <vt:lpstr>PowerPoint Presentation</vt:lpstr>
      <vt:lpstr>ແຜນວາດ ການບໍລິຫານຄະດີແບບຄົບວົງຈອນ (ຄະດີອຸທອນ ແລະ ຂັ້ນລົບ) ບົດຮຽນ ອຍກ ພາກກາງ </vt:lpstr>
      <vt:lpstr> ອົງການໄອຍະການປະຊາຊົນສູງສຸດ ກົນໄກການຄຸ້ມຄອງການແກ້ໄຂຄະດີຄົບວົງຈອນຂັ້ນລົບລ້າງ </vt:lpstr>
      <vt:lpstr>ແຜນວາດ ການບໍລິຫານຄະດີແບບຄົບວົງຈອນ (ຂັ້ນລົບລ້າງ) ອົງການໄອຍະການປະຊາຊົນສູງສຸດ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ທິດທາງແຜນການໃນຕໍ່ໜ້າ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ແຜນວາດ ກົນໄກການແກ້ໄຂຄະດີແບບຄົບວົງຈອນ (ຂັ້ນຕົ້ນ) ຢູ່ອົງການໄອຍະການປະຊາຊົນ ເຂດ, ແຂວງ ແລະ ນະຄອນຫຼວງ</dc:title>
  <dc:creator>acer</dc:creator>
  <cp:lastModifiedBy>acer</cp:lastModifiedBy>
  <cp:revision>493</cp:revision>
  <cp:lastPrinted>2015-04-08T05:21:04Z</cp:lastPrinted>
  <dcterms:created xsi:type="dcterms:W3CDTF">2014-12-17T14:47:35Z</dcterms:created>
  <dcterms:modified xsi:type="dcterms:W3CDTF">2015-07-23T03:04:34Z</dcterms:modified>
</cp:coreProperties>
</file>